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0" r:id="rId2"/>
  </p:sldMasterIdLst>
  <p:notesMasterIdLst>
    <p:notesMasterId r:id="rId14"/>
  </p:notesMasterIdLst>
  <p:handoutMasterIdLst>
    <p:handoutMasterId r:id="rId15"/>
  </p:handoutMasterIdLst>
  <p:sldIdLst>
    <p:sldId id="256" r:id="rId3"/>
    <p:sldId id="258" r:id="rId4"/>
    <p:sldId id="259" r:id="rId5"/>
    <p:sldId id="260" r:id="rId6"/>
    <p:sldId id="268" r:id="rId7"/>
    <p:sldId id="261" r:id="rId8"/>
    <p:sldId id="263" r:id="rId9"/>
    <p:sldId id="264" r:id="rId10"/>
    <p:sldId id="265" r:id="rId11"/>
    <p:sldId id="269" r:id="rId12"/>
    <p:sldId id="266"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45469" autoAdjust="0"/>
  </p:normalViewPr>
  <p:slideViewPr>
    <p:cSldViewPr>
      <p:cViewPr varScale="1">
        <p:scale>
          <a:sx n="83" d="100"/>
          <a:sy n="83" d="100"/>
        </p:scale>
        <p:origin x="-774"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ED39963-2F1B-40A0-8F5B-D5AFEE482692}" type="datetimeFigureOut">
              <a:rPr lang="en-US" smtClean="0"/>
              <a:pPr/>
              <a:t>4/11/2012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3572D75-E77C-4BA0-9E62-B3441DA4922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A90B2E-34C5-4001-8DD0-DD59B4864EC2}" type="datetimeFigureOut">
              <a:rPr lang="en-US" smtClean="0"/>
              <a:pPr/>
              <a:t>4/11/2012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2EE607-FC2B-4A90-B5A7-A1B877402938}" type="slidenum">
              <a:rPr lang="en-US" smtClean="0"/>
              <a:pPr/>
              <a:t>‹#›</a:t>
            </a:fld>
            <a:endParaRPr lang="en-US"/>
          </a:p>
        </p:txBody>
      </p:sp>
    </p:spTree>
    <p:extLst>
      <p:ext uri="{BB962C8B-B14F-4D97-AF65-F5344CB8AC3E}">
        <p14:creationId xmlns="" xmlns:p14="http://schemas.microsoft.com/office/powerpoint/2010/main" val="39744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Half-circle picture with accent arcs</a:t>
            </a:r>
          </a:p>
          <a:p>
            <a:r>
              <a:rPr lang="en-US" sz="1400" dirty="0" smtClean="0"/>
              <a:t>(Basic)</a:t>
            </a:r>
          </a:p>
          <a:p>
            <a:endParaRPr lang="en-US" dirty="0" smtClean="0"/>
          </a:p>
          <a:p>
            <a:endParaRPr lang="en-US" dirty="0" smtClean="0"/>
          </a:p>
          <a:p>
            <a:r>
              <a:rPr lang="en-US" dirty="0" smtClean="0"/>
              <a:t>To reproduce the shape effects on this slide, do the following:</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 </a:t>
            </a:r>
            <a:r>
              <a:rPr lang="en-US" dirty="0" smtClean="0"/>
              <a:t>(third row, 12</a:t>
            </a:r>
            <a:r>
              <a:rPr lang="en-US" baseline="30000" dirty="0" smtClean="0"/>
              <a:t>th</a:t>
            </a:r>
            <a:r>
              <a:rPr lang="en-US" dirty="0" smtClean="0"/>
              <a:t> option from the left). On the slide, drag to draw an arc.</a:t>
            </a:r>
          </a:p>
          <a:p>
            <a:pPr marL="232943" indent="-232943">
              <a:buFont typeface="+mj-lt"/>
              <a:buAutoNum type="arabicPeriod"/>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7.5”</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7.5”</a:t>
            </a:r>
            <a:r>
              <a:rPr lang="en-US" dirty="0" smtClean="0"/>
              <a:t>.</a:t>
            </a:r>
          </a:p>
          <a:p>
            <a:pPr marL="232943" indent="-232943">
              <a:buFont typeface="+mj-lt"/>
              <a:buAutoNum type="arabicPeriod"/>
            </a:pPr>
            <a:r>
              <a:rPr lang="en-US" dirty="0" smtClean="0"/>
              <a:t>Drag the right yellow diamond adjustment handle to the bottom of the slide to create a half-circle. </a:t>
            </a:r>
          </a:p>
          <a:p>
            <a:pPr marL="232943" indent="-232943">
              <a:buFont typeface="+mj-lt"/>
              <a:buAutoNum type="arabicPeriod"/>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Picture</a:t>
            </a:r>
            <a:r>
              <a:rPr lang="en-US" dirty="0" smtClean="0"/>
              <a:t> </a:t>
            </a:r>
            <a:r>
              <a:rPr lang="en-US" b="1" dirty="0" smtClean="0"/>
              <a:t>or texture fill</a:t>
            </a:r>
            <a:r>
              <a:rPr lang="en-US" dirty="0" smtClean="0"/>
              <a:t>, and then under </a:t>
            </a:r>
            <a:r>
              <a:rPr lang="en-US" b="1" dirty="0" smtClean="0"/>
              <a:t>Insert from</a:t>
            </a:r>
            <a:r>
              <a:rPr lang="en-US" dirty="0" smtClean="0"/>
              <a:t>, click </a:t>
            </a:r>
            <a:r>
              <a:rPr lang="en-US" b="1" dirty="0" smtClean="0"/>
              <a:t>File</a:t>
            </a:r>
            <a:r>
              <a:rPr lang="en-US" dirty="0" smtClean="0"/>
              <a:t>. </a:t>
            </a:r>
          </a:p>
          <a:p>
            <a:pPr marL="232943" indent="-232943">
              <a:buFont typeface="+mj-lt"/>
              <a:buAutoNum type="arabicPeriod"/>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in the </a:t>
            </a:r>
            <a:r>
              <a:rPr lang="en-US" b="1" dirty="0" smtClean="0"/>
              <a:t>Fill</a:t>
            </a:r>
            <a:r>
              <a:rPr lang="en-US" dirty="0" smtClean="0"/>
              <a:t> pane, under </a:t>
            </a:r>
            <a:r>
              <a:rPr lang="en-US" b="1" dirty="0" smtClean="0"/>
              <a:t>Insert from</a:t>
            </a:r>
            <a:r>
              <a:rPr lang="en-US" dirty="0" smtClean="0"/>
              <a:t>, select </a:t>
            </a:r>
            <a:r>
              <a:rPr lang="en-US" b="1" dirty="0" smtClean="0"/>
              <a:t>Tile picture as texture</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and then select </a:t>
            </a:r>
            <a:r>
              <a:rPr lang="en-US" b="1" dirty="0" smtClean="0"/>
              <a:t>No line </a:t>
            </a:r>
            <a:r>
              <a:rPr lang="en-US" dirty="0" smtClean="0"/>
              <a:t>in the </a:t>
            </a:r>
            <a:r>
              <a:rPr lang="en-US" b="1" dirty="0" smtClean="0"/>
              <a:t>Line Color </a:t>
            </a:r>
            <a:r>
              <a:rPr lang="en-US" dirty="0" smtClean="0"/>
              <a:t>pane.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Shadow</a:t>
            </a:r>
            <a:r>
              <a:rPr lang="en-US" dirty="0" smtClean="0"/>
              <a:t> in the left pane, and then do the following in the </a:t>
            </a:r>
            <a:r>
              <a:rPr lang="en-US" b="1" dirty="0" smtClean="0"/>
              <a:t>Shadow</a:t>
            </a:r>
            <a:r>
              <a:rPr lang="en-US" dirty="0" smtClean="0"/>
              <a:t> pane: </a:t>
            </a:r>
          </a:p>
          <a:p>
            <a:pPr marL="698830" lvl="1" indent="-232943">
              <a:buFont typeface="Arial" pitchFamily="34" charset="0"/>
              <a:buChar char="•"/>
            </a:pPr>
            <a:r>
              <a:rPr lang="en-US" dirty="0" smtClean="0"/>
              <a:t>Click the button next to </a:t>
            </a:r>
            <a:r>
              <a:rPr lang="en-US" b="1" dirty="0" smtClean="0"/>
              <a:t>Presets</a:t>
            </a:r>
            <a:r>
              <a:rPr lang="en-US" dirty="0" smtClean="0"/>
              <a:t>, and then under </a:t>
            </a:r>
            <a:r>
              <a:rPr lang="en-US" b="1" dirty="0" smtClean="0"/>
              <a:t>Inner</a:t>
            </a:r>
            <a:r>
              <a:rPr lang="en-US" dirty="0" smtClean="0"/>
              <a:t> click </a:t>
            </a:r>
            <a:r>
              <a:rPr lang="en-US" b="1" dirty="0" smtClean="0"/>
              <a:t>Inside Diagonal Top Right </a:t>
            </a:r>
            <a:r>
              <a:rPr lang="en-US" dirty="0" smtClean="0"/>
              <a:t>(first row, third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70%</a:t>
            </a:r>
            <a:r>
              <a:rPr lang="en-US" dirty="0" smtClean="0"/>
              <a:t>.</a:t>
            </a:r>
          </a:p>
          <a:p>
            <a:pPr marL="698830" lvl="1" indent="-232943">
              <a:buFont typeface="Arial" pitchFamily="34" charset="0"/>
              <a:buChar char="•"/>
            </a:pPr>
            <a:r>
              <a:rPr lang="en-US" dirty="0" smtClean="0"/>
              <a:t>In the </a:t>
            </a:r>
            <a:r>
              <a:rPr lang="en-US" b="1" dirty="0" smtClean="0"/>
              <a:t>Blur</a:t>
            </a:r>
            <a:r>
              <a:rPr lang="en-US" dirty="0" smtClean="0"/>
              <a:t> box, enter </a:t>
            </a:r>
            <a:r>
              <a:rPr lang="en-US" b="1" dirty="0" smtClean="0"/>
              <a:t>20 pt</a:t>
            </a:r>
            <a:r>
              <a:rPr lang="en-US" dirty="0" smtClean="0"/>
              <a:t>.</a:t>
            </a:r>
          </a:p>
          <a:p>
            <a:pPr marL="698830" lvl="1" indent="-232943">
              <a:buFont typeface="Arial" pitchFamily="34" charset="0"/>
              <a:buChar char="•"/>
            </a:pPr>
            <a:r>
              <a:rPr lang="en-US" dirty="0" smtClean="0"/>
              <a:t>In the </a:t>
            </a:r>
            <a:r>
              <a:rPr lang="en-US" b="1" dirty="0" smtClean="0"/>
              <a:t>Distance</a:t>
            </a:r>
            <a:r>
              <a:rPr lang="en-US" dirty="0" smtClean="0"/>
              <a:t> box, enter </a:t>
            </a:r>
            <a:r>
              <a:rPr lang="en-US" b="1" dirty="0" smtClean="0"/>
              <a:t>20 pt</a:t>
            </a:r>
            <a:r>
              <a:rPr lang="en-US" dirty="0" smtClean="0"/>
              <a:t>. </a:t>
            </a:r>
          </a:p>
          <a:p>
            <a:pPr marL="232943" indent="-232943">
              <a:buFont typeface="+mj-lt"/>
              <a:buAutoNum type="arabicPeriod"/>
            </a:pPr>
            <a:r>
              <a:rPr lang="en-US" dirty="0" smtClean="0"/>
              <a:t>Drag the half-circle to the left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 </a:t>
            </a:r>
          </a:p>
          <a:p>
            <a:pPr marL="232943" indent="-232943">
              <a:buFont typeface="+mj-lt"/>
              <a:buAutoNum type="arabicPeriod"/>
            </a:pPr>
            <a:r>
              <a:rPr lang="en-US" dirty="0" smtClean="0"/>
              <a:t>Select the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second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6.79”</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10.03”</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Picture </a:t>
            </a:r>
            <a:r>
              <a:rPr lang="en-US" dirty="0" smtClean="0"/>
              <a:t>dialog box, click </a:t>
            </a:r>
            <a:r>
              <a:rPr lang="en-US" b="1" dirty="0" smtClean="0"/>
              <a:t>Fill </a:t>
            </a:r>
            <a:r>
              <a:rPr lang="en-US" dirty="0" smtClean="0"/>
              <a:t>in the left pane, and then in the </a:t>
            </a:r>
            <a:r>
              <a:rPr lang="en-US" b="1" dirty="0" smtClean="0"/>
              <a:t>Fill</a:t>
            </a:r>
            <a:r>
              <a:rPr lang="en-US" dirty="0" smtClean="0"/>
              <a:t> pane, select </a:t>
            </a:r>
            <a:r>
              <a:rPr lang="en-US" b="1" dirty="0" smtClean="0"/>
              <a:t>No fill</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 </a:t>
            </a:r>
            <a:r>
              <a:rPr lang="en-US" dirty="0" smtClean="0"/>
              <a:t>pane, select </a:t>
            </a:r>
            <a:r>
              <a:rPr lang="en-US" b="1" dirty="0" smtClean="0"/>
              <a:t>Solid line </a:t>
            </a:r>
            <a:r>
              <a:rPr lang="en-US" dirty="0" smtClean="0"/>
              <a:t>and then do the following:</a:t>
            </a:r>
          </a:p>
          <a:p>
            <a:pPr marL="698830" lvl="1"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50%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1.5 pt</a:t>
            </a:r>
            <a:r>
              <a:rPr lang="en-US" dirty="0" smtClean="0"/>
              <a:t>.</a:t>
            </a:r>
          </a:p>
          <a:p>
            <a:pPr marL="232943" indent="-232943">
              <a:buFont typeface="+mj-lt"/>
              <a:buAutoNum type="arabicPeriod"/>
            </a:pPr>
            <a:r>
              <a:rPr lang="en-US" dirty="0" smtClean="0"/>
              <a:t>Drag the second arc left on the slide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a:t>
            </a:r>
          </a:p>
          <a:p>
            <a:pPr marL="232943" indent="-232943" defTabSz="931774">
              <a:buFont typeface="+mj-lt"/>
              <a:buAutoNum type="arabicPeriod"/>
              <a:defRPr/>
            </a:pPr>
            <a:r>
              <a:rPr lang="en-US" dirty="0" smtClean="0"/>
              <a:t>Select the second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third arc. Under </a:t>
            </a:r>
            <a:r>
              <a:rPr lang="en-US" b="1" dirty="0" smtClean="0"/>
              <a:t>Drawing Tools</a:t>
            </a:r>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Half-circle picture with accent arcs</a:t>
            </a:r>
          </a:p>
          <a:p>
            <a:r>
              <a:rPr lang="en-US" sz="1400" dirty="0" smtClean="0"/>
              <a:t>(Basic)</a:t>
            </a:r>
          </a:p>
          <a:p>
            <a:endParaRPr lang="en-US" dirty="0" smtClean="0"/>
          </a:p>
          <a:p>
            <a:endParaRPr lang="en-US" dirty="0" smtClean="0"/>
          </a:p>
          <a:p>
            <a:r>
              <a:rPr lang="en-US" dirty="0" smtClean="0"/>
              <a:t>To reproduce the shape effects on this slide, do the following:</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 </a:t>
            </a:r>
            <a:r>
              <a:rPr lang="en-US" dirty="0" smtClean="0"/>
              <a:t>(third row, 12</a:t>
            </a:r>
            <a:r>
              <a:rPr lang="en-US" baseline="30000" dirty="0" smtClean="0"/>
              <a:t>th</a:t>
            </a:r>
            <a:r>
              <a:rPr lang="en-US" dirty="0" smtClean="0"/>
              <a:t> option from the left). On the slide, drag to draw an arc.</a:t>
            </a:r>
          </a:p>
          <a:p>
            <a:pPr marL="232943" indent="-232943">
              <a:buFont typeface="+mj-lt"/>
              <a:buAutoNum type="arabicPeriod"/>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7.5”</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7.5”</a:t>
            </a:r>
            <a:r>
              <a:rPr lang="en-US" dirty="0" smtClean="0"/>
              <a:t>.</a:t>
            </a:r>
          </a:p>
          <a:p>
            <a:pPr marL="232943" indent="-232943">
              <a:buFont typeface="+mj-lt"/>
              <a:buAutoNum type="arabicPeriod"/>
            </a:pPr>
            <a:r>
              <a:rPr lang="en-US" dirty="0" smtClean="0"/>
              <a:t>Drag the right yellow diamond adjustment handle to the bottom of the slide to create a half-circle. </a:t>
            </a:r>
          </a:p>
          <a:p>
            <a:pPr marL="232943" indent="-232943">
              <a:buFont typeface="+mj-lt"/>
              <a:buAutoNum type="arabicPeriod"/>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Picture</a:t>
            </a:r>
            <a:r>
              <a:rPr lang="en-US" dirty="0" smtClean="0"/>
              <a:t> </a:t>
            </a:r>
            <a:r>
              <a:rPr lang="en-US" b="1" dirty="0" smtClean="0"/>
              <a:t>or texture fill</a:t>
            </a:r>
            <a:r>
              <a:rPr lang="en-US" dirty="0" smtClean="0"/>
              <a:t>, and then under </a:t>
            </a:r>
            <a:r>
              <a:rPr lang="en-US" b="1" dirty="0" smtClean="0"/>
              <a:t>Insert from</a:t>
            </a:r>
            <a:r>
              <a:rPr lang="en-US" dirty="0" smtClean="0"/>
              <a:t>, click </a:t>
            </a:r>
            <a:r>
              <a:rPr lang="en-US" b="1" dirty="0" smtClean="0"/>
              <a:t>File</a:t>
            </a:r>
            <a:r>
              <a:rPr lang="en-US" dirty="0" smtClean="0"/>
              <a:t>. </a:t>
            </a:r>
          </a:p>
          <a:p>
            <a:pPr marL="232943" indent="-232943">
              <a:buFont typeface="+mj-lt"/>
              <a:buAutoNum type="arabicPeriod"/>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in the </a:t>
            </a:r>
            <a:r>
              <a:rPr lang="en-US" b="1" dirty="0" smtClean="0"/>
              <a:t>Fill</a:t>
            </a:r>
            <a:r>
              <a:rPr lang="en-US" dirty="0" smtClean="0"/>
              <a:t> pane, under </a:t>
            </a:r>
            <a:r>
              <a:rPr lang="en-US" b="1" dirty="0" smtClean="0"/>
              <a:t>Insert from</a:t>
            </a:r>
            <a:r>
              <a:rPr lang="en-US" dirty="0" smtClean="0"/>
              <a:t>, select </a:t>
            </a:r>
            <a:r>
              <a:rPr lang="en-US" b="1" dirty="0" smtClean="0"/>
              <a:t>Tile picture as texture</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and then select </a:t>
            </a:r>
            <a:r>
              <a:rPr lang="en-US" b="1" dirty="0" smtClean="0"/>
              <a:t>No line </a:t>
            </a:r>
            <a:r>
              <a:rPr lang="en-US" dirty="0" smtClean="0"/>
              <a:t>in the </a:t>
            </a:r>
            <a:r>
              <a:rPr lang="en-US" b="1" dirty="0" smtClean="0"/>
              <a:t>Line Color </a:t>
            </a:r>
            <a:r>
              <a:rPr lang="en-US" dirty="0" smtClean="0"/>
              <a:t>pane.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Shadow</a:t>
            </a:r>
            <a:r>
              <a:rPr lang="en-US" dirty="0" smtClean="0"/>
              <a:t> in the left pane, and then do the following in the </a:t>
            </a:r>
            <a:r>
              <a:rPr lang="en-US" b="1" dirty="0" smtClean="0"/>
              <a:t>Shadow</a:t>
            </a:r>
            <a:r>
              <a:rPr lang="en-US" dirty="0" smtClean="0"/>
              <a:t> pane: </a:t>
            </a:r>
          </a:p>
          <a:p>
            <a:pPr marL="698830" lvl="1" indent="-232943">
              <a:buFont typeface="Arial" pitchFamily="34" charset="0"/>
              <a:buChar char="•"/>
            </a:pPr>
            <a:r>
              <a:rPr lang="en-US" dirty="0" smtClean="0"/>
              <a:t>Click the button next to </a:t>
            </a:r>
            <a:r>
              <a:rPr lang="en-US" b="1" dirty="0" smtClean="0"/>
              <a:t>Presets</a:t>
            </a:r>
            <a:r>
              <a:rPr lang="en-US" dirty="0" smtClean="0"/>
              <a:t>, and then under </a:t>
            </a:r>
            <a:r>
              <a:rPr lang="en-US" b="1" dirty="0" smtClean="0"/>
              <a:t>Inner</a:t>
            </a:r>
            <a:r>
              <a:rPr lang="en-US" dirty="0" smtClean="0"/>
              <a:t> click </a:t>
            </a:r>
            <a:r>
              <a:rPr lang="en-US" b="1" dirty="0" smtClean="0"/>
              <a:t>Inside Diagonal Top Right </a:t>
            </a:r>
            <a:r>
              <a:rPr lang="en-US" dirty="0" smtClean="0"/>
              <a:t>(first row, third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70%</a:t>
            </a:r>
            <a:r>
              <a:rPr lang="en-US" dirty="0" smtClean="0"/>
              <a:t>.</a:t>
            </a:r>
          </a:p>
          <a:p>
            <a:pPr marL="698830" lvl="1" indent="-232943">
              <a:buFont typeface="Arial" pitchFamily="34" charset="0"/>
              <a:buChar char="•"/>
            </a:pPr>
            <a:r>
              <a:rPr lang="en-US" dirty="0" smtClean="0"/>
              <a:t>In the </a:t>
            </a:r>
            <a:r>
              <a:rPr lang="en-US" b="1" dirty="0" smtClean="0"/>
              <a:t>Blur</a:t>
            </a:r>
            <a:r>
              <a:rPr lang="en-US" dirty="0" smtClean="0"/>
              <a:t> box, enter </a:t>
            </a:r>
            <a:r>
              <a:rPr lang="en-US" b="1" dirty="0" smtClean="0"/>
              <a:t>20 pt</a:t>
            </a:r>
            <a:r>
              <a:rPr lang="en-US" dirty="0" smtClean="0"/>
              <a:t>.</a:t>
            </a:r>
          </a:p>
          <a:p>
            <a:pPr marL="698830" lvl="1" indent="-232943">
              <a:buFont typeface="Arial" pitchFamily="34" charset="0"/>
              <a:buChar char="•"/>
            </a:pPr>
            <a:r>
              <a:rPr lang="en-US" dirty="0" smtClean="0"/>
              <a:t>In the </a:t>
            </a:r>
            <a:r>
              <a:rPr lang="en-US" b="1" dirty="0" smtClean="0"/>
              <a:t>Distance</a:t>
            </a:r>
            <a:r>
              <a:rPr lang="en-US" dirty="0" smtClean="0"/>
              <a:t> box, enter </a:t>
            </a:r>
            <a:r>
              <a:rPr lang="en-US" b="1" dirty="0" smtClean="0"/>
              <a:t>20 pt</a:t>
            </a:r>
            <a:r>
              <a:rPr lang="en-US" dirty="0" smtClean="0"/>
              <a:t>. </a:t>
            </a:r>
          </a:p>
          <a:p>
            <a:pPr marL="232943" indent="-232943">
              <a:buFont typeface="+mj-lt"/>
              <a:buAutoNum type="arabicPeriod"/>
            </a:pPr>
            <a:r>
              <a:rPr lang="en-US" dirty="0" smtClean="0"/>
              <a:t>Drag the half-circle to the left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 </a:t>
            </a:r>
          </a:p>
          <a:p>
            <a:pPr marL="232943" indent="-232943">
              <a:buFont typeface="+mj-lt"/>
              <a:buAutoNum type="arabicPeriod"/>
            </a:pPr>
            <a:r>
              <a:rPr lang="en-US" dirty="0" smtClean="0"/>
              <a:t>Select the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second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6.79”</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10.03”</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Picture </a:t>
            </a:r>
            <a:r>
              <a:rPr lang="en-US" dirty="0" smtClean="0"/>
              <a:t>dialog box, click </a:t>
            </a:r>
            <a:r>
              <a:rPr lang="en-US" b="1" dirty="0" smtClean="0"/>
              <a:t>Fill </a:t>
            </a:r>
            <a:r>
              <a:rPr lang="en-US" dirty="0" smtClean="0"/>
              <a:t>in the left pane, and then in the </a:t>
            </a:r>
            <a:r>
              <a:rPr lang="en-US" b="1" dirty="0" smtClean="0"/>
              <a:t>Fill</a:t>
            </a:r>
            <a:r>
              <a:rPr lang="en-US" dirty="0" smtClean="0"/>
              <a:t> pane, select </a:t>
            </a:r>
            <a:r>
              <a:rPr lang="en-US" b="1" dirty="0" smtClean="0"/>
              <a:t>No fill</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 </a:t>
            </a:r>
            <a:r>
              <a:rPr lang="en-US" dirty="0" smtClean="0"/>
              <a:t>pane, select </a:t>
            </a:r>
            <a:r>
              <a:rPr lang="en-US" b="1" dirty="0" smtClean="0"/>
              <a:t>Solid line </a:t>
            </a:r>
            <a:r>
              <a:rPr lang="en-US" dirty="0" smtClean="0"/>
              <a:t>and then do the following:</a:t>
            </a:r>
          </a:p>
          <a:p>
            <a:pPr marL="698830" lvl="1"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50%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1.5 pt</a:t>
            </a:r>
            <a:r>
              <a:rPr lang="en-US" dirty="0" smtClean="0"/>
              <a:t>.</a:t>
            </a:r>
          </a:p>
          <a:p>
            <a:pPr marL="232943" indent="-232943">
              <a:buFont typeface="+mj-lt"/>
              <a:buAutoNum type="arabicPeriod"/>
            </a:pPr>
            <a:r>
              <a:rPr lang="en-US" dirty="0" smtClean="0"/>
              <a:t>Drag the second arc left on the slide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a:t>
            </a:r>
          </a:p>
          <a:p>
            <a:pPr marL="232943" indent="-232943" defTabSz="931774">
              <a:buFont typeface="+mj-lt"/>
              <a:buAutoNum type="arabicPeriod"/>
              <a:defRPr/>
            </a:pPr>
            <a:r>
              <a:rPr lang="en-US" dirty="0" smtClean="0"/>
              <a:t>Select the second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third arc. Under </a:t>
            </a:r>
            <a:r>
              <a:rPr lang="en-US" b="1" dirty="0" smtClean="0"/>
              <a:t>Drawing Tools</a:t>
            </a:r>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Half-circle picture with accent arcs</a:t>
            </a:r>
          </a:p>
          <a:p>
            <a:r>
              <a:rPr lang="en-US" sz="1400" dirty="0" smtClean="0"/>
              <a:t>(Basic)</a:t>
            </a:r>
          </a:p>
          <a:p>
            <a:endParaRPr lang="en-US" dirty="0" smtClean="0"/>
          </a:p>
          <a:p>
            <a:endParaRPr lang="en-US" dirty="0" smtClean="0"/>
          </a:p>
          <a:p>
            <a:r>
              <a:rPr lang="en-US" dirty="0" smtClean="0"/>
              <a:t>To reproduce the shape effects on this slide, do the following:</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 </a:t>
            </a:r>
            <a:r>
              <a:rPr lang="en-US" dirty="0" smtClean="0"/>
              <a:t>(third row, 12</a:t>
            </a:r>
            <a:r>
              <a:rPr lang="en-US" baseline="30000" dirty="0" smtClean="0"/>
              <a:t>th</a:t>
            </a:r>
            <a:r>
              <a:rPr lang="en-US" dirty="0" smtClean="0"/>
              <a:t> option from the left). On the slide, drag to draw an arc.</a:t>
            </a:r>
          </a:p>
          <a:p>
            <a:pPr marL="232943" indent="-232943">
              <a:buFont typeface="+mj-lt"/>
              <a:buAutoNum type="arabicPeriod"/>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7.5”</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7.5”</a:t>
            </a:r>
            <a:r>
              <a:rPr lang="en-US" dirty="0" smtClean="0"/>
              <a:t>.</a:t>
            </a:r>
          </a:p>
          <a:p>
            <a:pPr marL="232943" indent="-232943">
              <a:buFont typeface="+mj-lt"/>
              <a:buAutoNum type="arabicPeriod"/>
            </a:pPr>
            <a:r>
              <a:rPr lang="en-US" dirty="0" smtClean="0"/>
              <a:t>Drag the right yellow diamond adjustment handle to the bottom of the slide to create a half-circle. </a:t>
            </a:r>
          </a:p>
          <a:p>
            <a:pPr marL="232943" indent="-232943">
              <a:buFont typeface="+mj-lt"/>
              <a:buAutoNum type="arabicPeriod"/>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Picture</a:t>
            </a:r>
            <a:r>
              <a:rPr lang="en-US" dirty="0" smtClean="0"/>
              <a:t> </a:t>
            </a:r>
            <a:r>
              <a:rPr lang="en-US" b="1" dirty="0" smtClean="0"/>
              <a:t>or texture fill</a:t>
            </a:r>
            <a:r>
              <a:rPr lang="en-US" dirty="0" smtClean="0"/>
              <a:t>, and then under </a:t>
            </a:r>
            <a:r>
              <a:rPr lang="en-US" b="1" dirty="0" smtClean="0"/>
              <a:t>Insert from</a:t>
            </a:r>
            <a:r>
              <a:rPr lang="en-US" dirty="0" smtClean="0"/>
              <a:t>, click </a:t>
            </a:r>
            <a:r>
              <a:rPr lang="en-US" b="1" dirty="0" smtClean="0"/>
              <a:t>File</a:t>
            </a:r>
            <a:r>
              <a:rPr lang="en-US" dirty="0" smtClean="0"/>
              <a:t>. </a:t>
            </a:r>
          </a:p>
          <a:p>
            <a:pPr marL="232943" indent="-232943">
              <a:buFont typeface="+mj-lt"/>
              <a:buAutoNum type="arabicPeriod"/>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in the </a:t>
            </a:r>
            <a:r>
              <a:rPr lang="en-US" b="1" dirty="0" smtClean="0"/>
              <a:t>Fill</a:t>
            </a:r>
            <a:r>
              <a:rPr lang="en-US" dirty="0" smtClean="0"/>
              <a:t> pane, under </a:t>
            </a:r>
            <a:r>
              <a:rPr lang="en-US" b="1" dirty="0" smtClean="0"/>
              <a:t>Insert from</a:t>
            </a:r>
            <a:r>
              <a:rPr lang="en-US" dirty="0" smtClean="0"/>
              <a:t>, select </a:t>
            </a:r>
            <a:r>
              <a:rPr lang="en-US" b="1" dirty="0" smtClean="0"/>
              <a:t>Tile picture as texture</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and then select </a:t>
            </a:r>
            <a:r>
              <a:rPr lang="en-US" b="1" dirty="0" smtClean="0"/>
              <a:t>No line </a:t>
            </a:r>
            <a:r>
              <a:rPr lang="en-US" dirty="0" smtClean="0"/>
              <a:t>in the </a:t>
            </a:r>
            <a:r>
              <a:rPr lang="en-US" b="1" dirty="0" smtClean="0"/>
              <a:t>Line Color </a:t>
            </a:r>
            <a:r>
              <a:rPr lang="en-US" dirty="0" smtClean="0"/>
              <a:t>pane.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Shadow</a:t>
            </a:r>
            <a:r>
              <a:rPr lang="en-US" dirty="0" smtClean="0"/>
              <a:t> in the left pane, and then do the following in the </a:t>
            </a:r>
            <a:r>
              <a:rPr lang="en-US" b="1" dirty="0" smtClean="0"/>
              <a:t>Shadow</a:t>
            </a:r>
            <a:r>
              <a:rPr lang="en-US" dirty="0" smtClean="0"/>
              <a:t> pane: </a:t>
            </a:r>
          </a:p>
          <a:p>
            <a:pPr marL="698830" lvl="1" indent="-232943">
              <a:buFont typeface="Arial" pitchFamily="34" charset="0"/>
              <a:buChar char="•"/>
            </a:pPr>
            <a:r>
              <a:rPr lang="en-US" dirty="0" smtClean="0"/>
              <a:t>Click the button next to </a:t>
            </a:r>
            <a:r>
              <a:rPr lang="en-US" b="1" dirty="0" smtClean="0"/>
              <a:t>Presets</a:t>
            </a:r>
            <a:r>
              <a:rPr lang="en-US" dirty="0" smtClean="0"/>
              <a:t>, and then under </a:t>
            </a:r>
            <a:r>
              <a:rPr lang="en-US" b="1" dirty="0" smtClean="0"/>
              <a:t>Inner</a:t>
            </a:r>
            <a:r>
              <a:rPr lang="en-US" dirty="0" smtClean="0"/>
              <a:t> click </a:t>
            </a:r>
            <a:r>
              <a:rPr lang="en-US" b="1" dirty="0" smtClean="0"/>
              <a:t>Inside Diagonal Top Right </a:t>
            </a:r>
            <a:r>
              <a:rPr lang="en-US" dirty="0" smtClean="0"/>
              <a:t>(first row, third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70%</a:t>
            </a:r>
            <a:r>
              <a:rPr lang="en-US" dirty="0" smtClean="0"/>
              <a:t>.</a:t>
            </a:r>
          </a:p>
          <a:p>
            <a:pPr marL="698830" lvl="1" indent="-232943">
              <a:buFont typeface="Arial" pitchFamily="34" charset="0"/>
              <a:buChar char="•"/>
            </a:pPr>
            <a:r>
              <a:rPr lang="en-US" dirty="0" smtClean="0"/>
              <a:t>In the </a:t>
            </a:r>
            <a:r>
              <a:rPr lang="en-US" b="1" dirty="0" smtClean="0"/>
              <a:t>Blur</a:t>
            </a:r>
            <a:r>
              <a:rPr lang="en-US" dirty="0" smtClean="0"/>
              <a:t> box, enter </a:t>
            </a:r>
            <a:r>
              <a:rPr lang="en-US" b="1" dirty="0" smtClean="0"/>
              <a:t>20 pt</a:t>
            </a:r>
            <a:r>
              <a:rPr lang="en-US" dirty="0" smtClean="0"/>
              <a:t>.</a:t>
            </a:r>
          </a:p>
          <a:p>
            <a:pPr marL="698830" lvl="1" indent="-232943">
              <a:buFont typeface="Arial" pitchFamily="34" charset="0"/>
              <a:buChar char="•"/>
            </a:pPr>
            <a:r>
              <a:rPr lang="en-US" dirty="0" smtClean="0"/>
              <a:t>In the </a:t>
            </a:r>
            <a:r>
              <a:rPr lang="en-US" b="1" dirty="0" smtClean="0"/>
              <a:t>Distance</a:t>
            </a:r>
            <a:r>
              <a:rPr lang="en-US" dirty="0" smtClean="0"/>
              <a:t> box, enter </a:t>
            </a:r>
            <a:r>
              <a:rPr lang="en-US" b="1" dirty="0" smtClean="0"/>
              <a:t>20 pt</a:t>
            </a:r>
            <a:r>
              <a:rPr lang="en-US" dirty="0" smtClean="0"/>
              <a:t>. </a:t>
            </a:r>
          </a:p>
          <a:p>
            <a:pPr marL="232943" indent="-232943">
              <a:buFont typeface="+mj-lt"/>
              <a:buAutoNum type="arabicPeriod"/>
            </a:pPr>
            <a:r>
              <a:rPr lang="en-US" dirty="0" smtClean="0"/>
              <a:t>Drag the half-circle to the left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 </a:t>
            </a:r>
          </a:p>
          <a:p>
            <a:pPr marL="232943" indent="-232943">
              <a:buFont typeface="+mj-lt"/>
              <a:buAutoNum type="arabicPeriod"/>
            </a:pPr>
            <a:r>
              <a:rPr lang="en-US" dirty="0" smtClean="0"/>
              <a:t>Select the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second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6.79”</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10.03”</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Picture </a:t>
            </a:r>
            <a:r>
              <a:rPr lang="en-US" dirty="0" smtClean="0"/>
              <a:t>dialog box, click </a:t>
            </a:r>
            <a:r>
              <a:rPr lang="en-US" b="1" dirty="0" smtClean="0"/>
              <a:t>Fill </a:t>
            </a:r>
            <a:r>
              <a:rPr lang="en-US" dirty="0" smtClean="0"/>
              <a:t>in the left pane, and then in the </a:t>
            </a:r>
            <a:r>
              <a:rPr lang="en-US" b="1" dirty="0" smtClean="0"/>
              <a:t>Fill</a:t>
            </a:r>
            <a:r>
              <a:rPr lang="en-US" dirty="0" smtClean="0"/>
              <a:t> pane, select </a:t>
            </a:r>
            <a:r>
              <a:rPr lang="en-US" b="1" dirty="0" smtClean="0"/>
              <a:t>No fill</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 </a:t>
            </a:r>
            <a:r>
              <a:rPr lang="en-US" dirty="0" smtClean="0"/>
              <a:t>pane, select </a:t>
            </a:r>
            <a:r>
              <a:rPr lang="en-US" b="1" dirty="0" smtClean="0"/>
              <a:t>Solid line </a:t>
            </a:r>
            <a:r>
              <a:rPr lang="en-US" dirty="0" smtClean="0"/>
              <a:t>and then do the following:</a:t>
            </a:r>
          </a:p>
          <a:p>
            <a:pPr marL="698830" lvl="1"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50%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1.5 pt</a:t>
            </a:r>
            <a:r>
              <a:rPr lang="en-US" dirty="0" smtClean="0"/>
              <a:t>.</a:t>
            </a:r>
          </a:p>
          <a:p>
            <a:pPr marL="232943" indent="-232943">
              <a:buFont typeface="+mj-lt"/>
              <a:buAutoNum type="arabicPeriod"/>
            </a:pPr>
            <a:r>
              <a:rPr lang="en-US" dirty="0" smtClean="0"/>
              <a:t>Drag the second arc left on the slide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a:t>
            </a:r>
          </a:p>
          <a:p>
            <a:pPr marL="232943" indent="-232943" defTabSz="931774">
              <a:buFont typeface="+mj-lt"/>
              <a:buAutoNum type="arabicPeriod"/>
              <a:defRPr/>
            </a:pPr>
            <a:r>
              <a:rPr lang="en-US" dirty="0" smtClean="0"/>
              <a:t>Select the second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third arc. Under </a:t>
            </a:r>
            <a:r>
              <a:rPr lang="en-US" b="1" dirty="0" smtClean="0"/>
              <a:t>Drawing Tools</a:t>
            </a:r>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Half-circle picture with accent arcs</a:t>
            </a:r>
          </a:p>
          <a:p>
            <a:r>
              <a:rPr lang="en-US" sz="1400" dirty="0" smtClean="0"/>
              <a:t>(Basic)</a:t>
            </a:r>
          </a:p>
          <a:p>
            <a:endParaRPr lang="en-US" dirty="0" smtClean="0"/>
          </a:p>
          <a:p>
            <a:endParaRPr lang="en-US" dirty="0" smtClean="0"/>
          </a:p>
          <a:p>
            <a:r>
              <a:rPr lang="en-US" dirty="0" smtClean="0"/>
              <a:t>To reproduce the shape effects on this slide, do the following:</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 </a:t>
            </a:r>
            <a:r>
              <a:rPr lang="en-US" dirty="0" smtClean="0"/>
              <a:t>(third row, 12</a:t>
            </a:r>
            <a:r>
              <a:rPr lang="en-US" baseline="30000" dirty="0" smtClean="0"/>
              <a:t>th</a:t>
            </a:r>
            <a:r>
              <a:rPr lang="en-US" dirty="0" smtClean="0"/>
              <a:t> option from the left). On the slide, drag to draw an arc.</a:t>
            </a:r>
          </a:p>
          <a:p>
            <a:pPr marL="232943" indent="-232943">
              <a:buFont typeface="+mj-lt"/>
              <a:buAutoNum type="arabicPeriod"/>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7.5”</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7.5”</a:t>
            </a:r>
            <a:r>
              <a:rPr lang="en-US" dirty="0" smtClean="0"/>
              <a:t>.</a:t>
            </a:r>
          </a:p>
          <a:p>
            <a:pPr marL="232943" indent="-232943">
              <a:buFont typeface="+mj-lt"/>
              <a:buAutoNum type="arabicPeriod"/>
            </a:pPr>
            <a:r>
              <a:rPr lang="en-US" dirty="0" smtClean="0"/>
              <a:t>Drag the right yellow diamond adjustment handle to the bottom of the slide to create a half-circle. </a:t>
            </a:r>
          </a:p>
          <a:p>
            <a:pPr marL="232943" indent="-232943">
              <a:buFont typeface="+mj-lt"/>
              <a:buAutoNum type="arabicPeriod"/>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Picture</a:t>
            </a:r>
            <a:r>
              <a:rPr lang="en-US" dirty="0" smtClean="0"/>
              <a:t> </a:t>
            </a:r>
            <a:r>
              <a:rPr lang="en-US" b="1" dirty="0" smtClean="0"/>
              <a:t>or texture fill</a:t>
            </a:r>
            <a:r>
              <a:rPr lang="en-US" dirty="0" smtClean="0"/>
              <a:t>, and then under </a:t>
            </a:r>
            <a:r>
              <a:rPr lang="en-US" b="1" dirty="0" smtClean="0"/>
              <a:t>Insert from</a:t>
            </a:r>
            <a:r>
              <a:rPr lang="en-US" dirty="0" smtClean="0"/>
              <a:t>, click </a:t>
            </a:r>
            <a:r>
              <a:rPr lang="en-US" b="1" dirty="0" smtClean="0"/>
              <a:t>File</a:t>
            </a:r>
            <a:r>
              <a:rPr lang="en-US" dirty="0" smtClean="0"/>
              <a:t>. </a:t>
            </a:r>
          </a:p>
          <a:p>
            <a:pPr marL="232943" indent="-232943">
              <a:buFont typeface="+mj-lt"/>
              <a:buAutoNum type="arabicPeriod"/>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in the </a:t>
            </a:r>
            <a:r>
              <a:rPr lang="en-US" b="1" dirty="0" smtClean="0"/>
              <a:t>Fill</a:t>
            </a:r>
            <a:r>
              <a:rPr lang="en-US" dirty="0" smtClean="0"/>
              <a:t> pane, under </a:t>
            </a:r>
            <a:r>
              <a:rPr lang="en-US" b="1" dirty="0" smtClean="0"/>
              <a:t>Insert from</a:t>
            </a:r>
            <a:r>
              <a:rPr lang="en-US" dirty="0" smtClean="0"/>
              <a:t>, select </a:t>
            </a:r>
            <a:r>
              <a:rPr lang="en-US" b="1" dirty="0" smtClean="0"/>
              <a:t>Tile picture as texture</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and then select </a:t>
            </a:r>
            <a:r>
              <a:rPr lang="en-US" b="1" dirty="0" smtClean="0"/>
              <a:t>No line </a:t>
            </a:r>
            <a:r>
              <a:rPr lang="en-US" dirty="0" smtClean="0"/>
              <a:t>in the </a:t>
            </a:r>
            <a:r>
              <a:rPr lang="en-US" b="1" dirty="0" smtClean="0"/>
              <a:t>Line Color </a:t>
            </a:r>
            <a:r>
              <a:rPr lang="en-US" dirty="0" smtClean="0"/>
              <a:t>pane.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Shadow</a:t>
            </a:r>
            <a:r>
              <a:rPr lang="en-US" dirty="0" smtClean="0"/>
              <a:t> in the left pane, and then do the following in the </a:t>
            </a:r>
            <a:r>
              <a:rPr lang="en-US" b="1" dirty="0" smtClean="0"/>
              <a:t>Shadow</a:t>
            </a:r>
            <a:r>
              <a:rPr lang="en-US" dirty="0" smtClean="0"/>
              <a:t> pane: </a:t>
            </a:r>
          </a:p>
          <a:p>
            <a:pPr marL="698830" lvl="1" indent="-232943">
              <a:buFont typeface="Arial" pitchFamily="34" charset="0"/>
              <a:buChar char="•"/>
            </a:pPr>
            <a:r>
              <a:rPr lang="en-US" dirty="0" smtClean="0"/>
              <a:t>Click the button next to </a:t>
            </a:r>
            <a:r>
              <a:rPr lang="en-US" b="1" dirty="0" smtClean="0"/>
              <a:t>Presets</a:t>
            </a:r>
            <a:r>
              <a:rPr lang="en-US" dirty="0" smtClean="0"/>
              <a:t>, and then under </a:t>
            </a:r>
            <a:r>
              <a:rPr lang="en-US" b="1" dirty="0" smtClean="0"/>
              <a:t>Inner</a:t>
            </a:r>
            <a:r>
              <a:rPr lang="en-US" dirty="0" smtClean="0"/>
              <a:t> click </a:t>
            </a:r>
            <a:r>
              <a:rPr lang="en-US" b="1" dirty="0" smtClean="0"/>
              <a:t>Inside Diagonal Top Right </a:t>
            </a:r>
            <a:r>
              <a:rPr lang="en-US" dirty="0" smtClean="0"/>
              <a:t>(first row, third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70%</a:t>
            </a:r>
            <a:r>
              <a:rPr lang="en-US" dirty="0" smtClean="0"/>
              <a:t>.</a:t>
            </a:r>
          </a:p>
          <a:p>
            <a:pPr marL="698830" lvl="1" indent="-232943">
              <a:buFont typeface="Arial" pitchFamily="34" charset="0"/>
              <a:buChar char="•"/>
            </a:pPr>
            <a:r>
              <a:rPr lang="en-US" dirty="0" smtClean="0"/>
              <a:t>In the </a:t>
            </a:r>
            <a:r>
              <a:rPr lang="en-US" b="1" dirty="0" smtClean="0"/>
              <a:t>Blur</a:t>
            </a:r>
            <a:r>
              <a:rPr lang="en-US" dirty="0" smtClean="0"/>
              <a:t> box, enter </a:t>
            </a:r>
            <a:r>
              <a:rPr lang="en-US" b="1" dirty="0" smtClean="0"/>
              <a:t>20 pt</a:t>
            </a:r>
            <a:r>
              <a:rPr lang="en-US" dirty="0" smtClean="0"/>
              <a:t>.</a:t>
            </a:r>
          </a:p>
          <a:p>
            <a:pPr marL="698830" lvl="1" indent="-232943">
              <a:buFont typeface="Arial" pitchFamily="34" charset="0"/>
              <a:buChar char="•"/>
            </a:pPr>
            <a:r>
              <a:rPr lang="en-US" dirty="0" smtClean="0"/>
              <a:t>In the </a:t>
            </a:r>
            <a:r>
              <a:rPr lang="en-US" b="1" dirty="0" smtClean="0"/>
              <a:t>Distance</a:t>
            </a:r>
            <a:r>
              <a:rPr lang="en-US" dirty="0" smtClean="0"/>
              <a:t> box, enter </a:t>
            </a:r>
            <a:r>
              <a:rPr lang="en-US" b="1" dirty="0" smtClean="0"/>
              <a:t>20 pt</a:t>
            </a:r>
            <a:r>
              <a:rPr lang="en-US" dirty="0" smtClean="0"/>
              <a:t>. </a:t>
            </a:r>
          </a:p>
          <a:p>
            <a:pPr marL="232943" indent="-232943">
              <a:buFont typeface="+mj-lt"/>
              <a:buAutoNum type="arabicPeriod"/>
            </a:pPr>
            <a:r>
              <a:rPr lang="en-US" dirty="0" smtClean="0"/>
              <a:t>Drag the half-circle to the left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 </a:t>
            </a:r>
          </a:p>
          <a:p>
            <a:pPr marL="232943" indent="-232943">
              <a:buFont typeface="+mj-lt"/>
              <a:buAutoNum type="arabicPeriod"/>
            </a:pPr>
            <a:r>
              <a:rPr lang="en-US" dirty="0" smtClean="0"/>
              <a:t>Select the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second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6.79”</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10.03”</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Picture </a:t>
            </a:r>
            <a:r>
              <a:rPr lang="en-US" dirty="0" smtClean="0"/>
              <a:t>dialog box, click </a:t>
            </a:r>
            <a:r>
              <a:rPr lang="en-US" b="1" dirty="0" smtClean="0"/>
              <a:t>Fill </a:t>
            </a:r>
            <a:r>
              <a:rPr lang="en-US" dirty="0" smtClean="0"/>
              <a:t>in the left pane, and then in the </a:t>
            </a:r>
            <a:r>
              <a:rPr lang="en-US" b="1" dirty="0" smtClean="0"/>
              <a:t>Fill</a:t>
            </a:r>
            <a:r>
              <a:rPr lang="en-US" dirty="0" smtClean="0"/>
              <a:t> pane, select </a:t>
            </a:r>
            <a:r>
              <a:rPr lang="en-US" b="1" dirty="0" smtClean="0"/>
              <a:t>No fill</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 </a:t>
            </a:r>
            <a:r>
              <a:rPr lang="en-US" dirty="0" smtClean="0"/>
              <a:t>pane, select </a:t>
            </a:r>
            <a:r>
              <a:rPr lang="en-US" b="1" dirty="0" smtClean="0"/>
              <a:t>Solid line </a:t>
            </a:r>
            <a:r>
              <a:rPr lang="en-US" dirty="0" smtClean="0"/>
              <a:t>and then do the following:</a:t>
            </a:r>
          </a:p>
          <a:p>
            <a:pPr marL="698830" lvl="1"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50%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1.5 pt</a:t>
            </a:r>
            <a:r>
              <a:rPr lang="en-US" dirty="0" smtClean="0"/>
              <a:t>.</a:t>
            </a:r>
          </a:p>
          <a:p>
            <a:pPr marL="232943" indent="-232943">
              <a:buFont typeface="+mj-lt"/>
              <a:buAutoNum type="arabicPeriod"/>
            </a:pPr>
            <a:r>
              <a:rPr lang="en-US" dirty="0" smtClean="0"/>
              <a:t>Drag the second arc left on the slide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a:t>
            </a:r>
          </a:p>
          <a:p>
            <a:pPr marL="232943" indent="-232943" defTabSz="931774">
              <a:buFont typeface="+mj-lt"/>
              <a:buAutoNum type="arabicPeriod"/>
              <a:defRPr/>
            </a:pPr>
            <a:r>
              <a:rPr lang="en-US" dirty="0" smtClean="0"/>
              <a:t>Select the second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third arc. Under </a:t>
            </a:r>
            <a:r>
              <a:rPr lang="en-US" b="1" dirty="0" smtClean="0"/>
              <a:t>Drawing Tools</a:t>
            </a:r>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Half-circle picture with accent arcs</a:t>
            </a:r>
          </a:p>
          <a:p>
            <a:r>
              <a:rPr lang="en-US" sz="1400" dirty="0" smtClean="0"/>
              <a:t>(Basic)</a:t>
            </a:r>
          </a:p>
          <a:p>
            <a:endParaRPr lang="en-US" dirty="0" smtClean="0"/>
          </a:p>
          <a:p>
            <a:endParaRPr lang="en-US" dirty="0" smtClean="0"/>
          </a:p>
          <a:p>
            <a:r>
              <a:rPr lang="en-US" dirty="0" smtClean="0"/>
              <a:t>To reproduce the shape effects on this slide, do the following:</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 </a:t>
            </a:r>
            <a:r>
              <a:rPr lang="en-US" dirty="0" smtClean="0"/>
              <a:t>(third row, 12</a:t>
            </a:r>
            <a:r>
              <a:rPr lang="en-US" baseline="30000" dirty="0" smtClean="0"/>
              <a:t>th</a:t>
            </a:r>
            <a:r>
              <a:rPr lang="en-US" dirty="0" smtClean="0"/>
              <a:t> option from the left). On the slide, drag to draw an arc.</a:t>
            </a:r>
          </a:p>
          <a:p>
            <a:pPr marL="232943" indent="-232943">
              <a:buFont typeface="+mj-lt"/>
              <a:buAutoNum type="arabicPeriod"/>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7.5”</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7.5”</a:t>
            </a:r>
            <a:r>
              <a:rPr lang="en-US" dirty="0" smtClean="0"/>
              <a:t>.</a:t>
            </a:r>
          </a:p>
          <a:p>
            <a:pPr marL="232943" indent="-232943">
              <a:buFont typeface="+mj-lt"/>
              <a:buAutoNum type="arabicPeriod"/>
            </a:pPr>
            <a:r>
              <a:rPr lang="en-US" dirty="0" smtClean="0"/>
              <a:t>Drag the right yellow diamond adjustment handle to the bottom of the slide to create a half-circle. </a:t>
            </a:r>
          </a:p>
          <a:p>
            <a:pPr marL="232943" indent="-232943">
              <a:buFont typeface="+mj-lt"/>
              <a:buAutoNum type="arabicPeriod"/>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Picture</a:t>
            </a:r>
            <a:r>
              <a:rPr lang="en-US" dirty="0" smtClean="0"/>
              <a:t> </a:t>
            </a:r>
            <a:r>
              <a:rPr lang="en-US" b="1" dirty="0" smtClean="0"/>
              <a:t>or texture fill</a:t>
            </a:r>
            <a:r>
              <a:rPr lang="en-US" dirty="0" smtClean="0"/>
              <a:t>, and then under </a:t>
            </a:r>
            <a:r>
              <a:rPr lang="en-US" b="1" dirty="0" smtClean="0"/>
              <a:t>Insert from</a:t>
            </a:r>
            <a:r>
              <a:rPr lang="en-US" dirty="0" smtClean="0"/>
              <a:t>, click </a:t>
            </a:r>
            <a:r>
              <a:rPr lang="en-US" b="1" dirty="0" smtClean="0"/>
              <a:t>File</a:t>
            </a:r>
            <a:r>
              <a:rPr lang="en-US" dirty="0" smtClean="0"/>
              <a:t>. </a:t>
            </a:r>
          </a:p>
          <a:p>
            <a:pPr marL="232943" indent="-232943">
              <a:buFont typeface="+mj-lt"/>
              <a:buAutoNum type="arabicPeriod"/>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in the </a:t>
            </a:r>
            <a:r>
              <a:rPr lang="en-US" b="1" dirty="0" smtClean="0"/>
              <a:t>Fill</a:t>
            </a:r>
            <a:r>
              <a:rPr lang="en-US" dirty="0" smtClean="0"/>
              <a:t> pane, under </a:t>
            </a:r>
            <a:r>
              <a:rPr lang="en-US" b="1" dirty="0" smtClean="0"/>
              <a:t>Insert from</a:t>
            </a:r>
            <a:r>
              <a:rPr lang="en-US" dirty="0" smtClean="0"/>
              <a:t>, select </a:t>
            </a:r>
            <a:r>
              <a:rPr lang="en-US" b="1" dirty="0" smtClean="0"/>
              <a:t>Tile picture as texture</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and then select </a:t>
            </a:r>
            <a:r>
              <a:rPr lang="en-US" b="1" dirty="0" smtClean="0"/>
              <a:t>No line </a:t>
            </a:r>
            <a:r>
              <a:rPr lang="en-US" dirty="0" smtClean="0"/>
              <a:t>in the </a:t>
            </a:r>
            <a:r>
              <a:rPr lang="en-US" b="1" dirty="0" smtClean="0"/>
              <a:t>Line Color </a:t>
            </a:r>
            <a:r>
              <a:rPr lang="en-US" dirty="0" smtClean="0"/>
              <a:t>pane.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Shadow</a:t>
            </a:r>
            <a:r>
              <a:rPr lang="en-US" dirty="0" smtClean="0"/>
              <a:t> in the left pane, and then do the following in the </a:t>
            </a:r>
            <a:r>
              <a:rPr lang="en-US" b="1" dirty="0" smtClean="0"/>
              <a:t>Shadow</a:t>
            </a:r>
            <a:r>
              <a:rPr lang="en-US" dirty="0" smtClean="0"/>
              <a:t> pane: </a:t>
            </a:r>
          </a:p>
          <a:p>
            <a:pPr marL="698830" lvl="1" indent="-232943">
              <a:buFont typeface="Arial" pitchFamily="34" charset="0"/>
              <a:buChar char="•"/>
            </a:pPr>
            <a:r>
              <a:rPr lang="en-US" dirty="0" smtClean="0"/>
              <a:t>Click the button next to </a:t>
            </a:r>
            <a:r>
              <a:rPr lang="en-US" b="1" dirty="0" smtClean="0"/>
              <a:t>Presets</a:t>
            </a:r>
            <a:r>
              <a:rPr lang="en-US" dirty="0" smtClean="0"/>
              <a:t>, and then under </a:t>
            </a:r>
            <a:r>
              <a:rPr lang="en-US" b="1" dirty="0" smtClean="0"/>
              <a:t>Inner</a:t>
            </a:r>
            <a:r>
              <a:rPr lang="en-US" dirty="0" smtClean="0"/>
              <a:t> click </a:t>
            </a:r>
            <a:r>
              <a:rPr lang="en-US" b="1" dirty="0" smtClean="0"/>
              <a:t>Inside Diagonal Top Right </a:t>
            </a:r>
            <a:r>
              <a:rPr lang="en-US" dirty="0" smtClean="0"/>
              <a:t>(first row, third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70%</a:t>
            </a:r>
            <a:r>
              <a:rPr lang="en-US" dirty="0" smtClean="0"/>
              <a:t>.</a:t>
            </a:r>
          </a:p>
          <a:p>
            <a:pPr marL="698830" lvl="1" indent="-232943">
              <a:buFont typeface="Arial" pitchFamily="34" charset="0"/>
              <a:buChar char="•"/>
            </a:pPr>
            <a:r>
              <a:rPr lang="en-US" dirty="0" smtClean="0"/>
              <a:t>In the </a:t>
            </a:r>
            <a:r>
              <a:rPr lang="en-US" b="1" dirty="0" smtClean="0"/>
              <a:t>Blur</a:t>
            </a:r>
            <a:r>
              <a:rPr lang="en-US" dirty="0" smtClean="0"/>
              <a:t> box, enter </a:t>
            </a:r>
            <a:r>
              <a:rPr lang="en-US" b="1" dirty="0" smtClean="0"/>
              <a:t>20 pt</a:t>
            </a:r>
            <a:r>
              <a:rPr lang="en-US" dirty="0" smtClean="0"/>
              <a:t>.</a:t>
            </a:r>
          </a:p>
          <a:p>
            <a:pPr marL="698830" lvl="1" indent="-232943">
              <a:buFont typeface="Arial" pitchFamily="34" charset="0"/>
              <a:buChar char="•"/>
            </a:pPr>
            <a:r>
              <a:rPr lang="en-US" dirty="0" smtClean="0"/>
              <a:t>In the </a:t>
            </a:r>
            <a:r>
              <a:rPr lang="en-US" b="1" dirty="0" smtClean="0"/>
              <a:t>Distance</a:t>
            </a:r>
            <a:r>
              <a:rPr lang="en-US" dirty="0" smtClean="0"/>
              <a:t> box, enter </a:t>
            </a:r>
            <a:r>
              <a:rPr lang="en-US" b="1" dirty="0" smtClean="0"/>
              <a:t>20 pt</a:t>
            </a:r>
            <a:r>
              <a:rPr lang="en-US" dirty="0" smtClean="0"/>
              <a:t>. </a:t>
            </a:r>
          </a:p>
          <a:p>
            <a:pPr marL="232943" indent="-232943">
              <a:buFont typeface="+mj-lt"/>
              <a:buAutoNum type="arabicPeriod"/>
            </a:pPr>
            <a:r>
              <a:rPr lang="en-US" dirty="0" smtClean="0"/>
              <a:t>Drag the half-circle to the left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 </a:t>
            </a:r>
          </a:p>
          <a:p>
            <a:pPr marL="232943" indent="-232943">
              <a:buFont typeface="+mj-lt"/>
              <a:buAutoNum type="arabicPeriod"/>
            </a:pPr>
            <a:r>
              <a:rPr lang="en-US" dirty="0" smtClean="0"/>
              <a:t>Select the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second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6.79”</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10.03”</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Picture </a:t>
            </a:r>
            <a:r>
              <a:rPr lang="en-US" dirty="0" smtClean="0"/>
              <a:t>dialog box, click </a:t>
            </a:r>
            <a:r>
              <a:rPr lang="en-US" b="1" dirty="0" smtClean="0"/>
              <a:t>Fill </a:t>
            </a:r>
            <a:r>
              <a:rPr lang="en-US" dirty="0" smtClean="0"/>
              <a:t>in the left pane, and then in the </a:t>
            </a:r>
            <a:r>
              <a:rPr lang="en-US" b="1" dirty="0" smtClean="0"/>
              <a:t>Fill</a:t>
            </a:r>
            <a:r>
              <a:rPr lang="en-US" dirty="0" smtClean="0"/>
              <a:t> pane, select </a:t>
            </a:r>
            <a:r>
              <a:rPr lang="en-US" b="1" dirty="0" smtClean="0"/>
              <a:t>No fill</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 </a:t>
            </a:r>
            <a:r>
              <a:rPr lang="en-US" dirty="0" smtClean="0"/>
              <a:t>pane, select </a:t>
            </a:r>
            <a:r>
              <a:rPr lang="en-US" b="1" dirty="0" smtClean="0"/>
              <a:t>Solid line </a:t>
            </a:r>
            <a:r>
              <a:rPr lang="en-US" dirty="0" smtClean="0"/>
              <a:t>and then do the following:</a:t>
            </a:r>
          </a:p>
          <a:p>
            <a:pPr marL="698830" lvl="1"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50%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1.5 pt</a:t>
            </a:r>
            <a:r>
              <a:rPr lang="en-US" dirty="0" smtClean="0"/>
              <a:t>.</a:t>
            </a:r>
          </a:p>
          <a:p>
            <a:pPr marL="232943" indent="-232943">
              <a:buFont typeface="+mj-lt"/>
              <a:buAutoNum type="arabicPeriod"/>
            </a:pPr>
            <a:r>
              <a:rPr lang="en-US" dirty="0" smtClean="0"/>
              <a:t>Drag the second arc left on the slide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a:t>
            </a:r>
          </a:p>
          <a:p>
            <a:pPr marL="232943" indent="-232943" defTabSz="931774">
              <a:buFont typeface="+mj-lt"/>
              <a:buAutoNum type="arabicPeriod"/>
              <a:defRPr/>
            </a:pPr>
            <a:r>
              <a:rPr lang="en-US" dirty="0" smtClean="0"/>
              <a:t>Select the second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third arc. Under </a:t>
            </a:r>
            <a:r>
              <a:rPr lang="en-US" b="1" dirty="0" smtClean="0"/>
              <a:t>Drawing Tools</a:t>
            </a:r>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Half-circle picture with accent arcs</a:t>
            </a:r>
          </a:p>
          <a:p>
            <a:r>
              <a:rPr lang="en-US" sz="1400" dirty="0" smtClean="0"/>
              <a:t>(Basic)</a:t>
            </a:r>
          </a:p>
          <a:p>
            <a:endParaRPr lang="en-US" dirty="0" smtClean="0"/>
          </a:p>
          <a:p>
            <a:endParaRPr lang="en-US" dirty="0" smtClean="0"/>
          </a:p>
          <a:p>
            <a:r>
              <a:rPr lang="en-US" dirty="0" smtClean="0"/>
              <a:t>To reproduce the shape effects on this slide, do the following:</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 </a:t>
            </a:r>
            <a:r>
              <a:rPr lang="en-US" dirty="0" smtClean="0"/>
              <a:t>(third row, 12</a:t>
            </a:r>
            <a:r>
              <a:rPr lang="en-US" baseline="30000" dirty="0" smtClean="0"/>
              <a:t>th</a:t>
            </a:r>
            <a:r>
              <a:rPr lang="en-US" dirty="0" smtClean="0"/>
              <a:t> option from the left). On the slide, drag to draw an arc.</a:t>
            </a:r>
          </a:p>
          <a:p>
            <a:pPr marL="232943" indent="-232943">
              <a:buFont typeface="+mj-lt"/>
              <a:buAutoNum type="arabicPeriod"/>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7.5”</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7.5”</a:t>
            </a:r>
            <a:r>
              <a:rPr lang="en-US" dirty="0" smtClean="0"/>
              <a:t>.</a:t>
            </a:r>
          </a:p>
          <a:p>
            <a:pPr marL="232943" indent="-232943">
              <a:buFont typeface="+mj-lt"/>
              <a:buAutoNum type="arabicPeriod"/>
            </a:pPr>
            <a:r>
              <a:rPr lang="en-US" dirty="0" smtClean="0"/>
              <a:t>Drag the right yellow diamond adjustment handle to the bottom of the slide to create a half-circle. </a:t>
            </a:r>
          </a:p>
          <a:p>
            <a:pPr marL="232943" indent="-232943">
              <a:buFont typeface="+mj-lt"/>
              <a:buAutoNum type="arabicPeriod"/>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Picture</a:t>
            </a:r>
            <a:r>
              <a:rPr lang="en-US" dirty="0" smtClean="0"/>
              <a:t> </a:t>
            </a:r>
            <a:r>
              <a:rPr lang="en-US" b="1" dirty="0" smtClean="0"/>
              <a:t>or texture fill</a:t>
            </a:r>
            <a:r>
              <a:rPr lang="en-US" dirty="0" smtClean="0"/>
              <a:t>, and then under </a:t>
            </a:r>
            <a:r>
              <a:rPr lang="en-US" b="1" dirty="0" smtClean="0"/>
              <a:t>Insert from</a:t>
            </a:r>
            <a:r>
              <a:rPr lang="en-US" dirty="0" smtClean="0"/>
              <a:t>, click </a:t>
            </a:r>
            <a:r>
              <a:rPr lang="en-US" b="1" dirty="0" smtClean="0"/>
              <a:t>File</a:t>
            </a:r>
            <a:r>
              <a:rPr lang="en-US" dirty="0" smtClean="0"/>
              <a:t>. </a:t>
            </a:r>
          </a:p>
          <a:p>
            <a:pPr marL="232943" indent="-232943">
              <a:buFont typeface="+mj-lt"/>
              <a:buAutoNum type="arabicPeriod"/>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in the </a:t>
            </a:r>
            <a:r>
              <a:rPr lang="en-US" b="1" dirty="0" smtClean="0"/>
              <a:t>Fill</a:t>
            </a:r>
            <a:r>
              <a:rPr lang="en-US" dirty="0" smtClean="0"/>
              <a:t> pane, under </a:t>
            </a:r>
            <a:r>
              <a:rPr lang="en-US" b="1" dirty="0" smtClean="0"/>
              <a:t>Insert from</a:t>
            </a:r>
            <a:r>
              <a:rPr lang="en-US" dirty="0" smtClean="0"/>
              <a:t>, select </a:t>
            </a:r>
            <a:r>
              <a:rPr lang="en-US" b="1" dirty="0" smtClean="0"/>
              <a:t>Tile picture as texture</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and then select </a:t>
            </a:r>
            <a:r>
              <a:rPr lang="en-US" b="1" dirty="0" smtClean="0"/>
              <a:t>No line </a:t>
            </a:r>
            <a:r>
              <a:rPr lang="en-US" dirty="0" smtClean="0"/>
              <a:t>in the </a:t>
            </a:r>
            <a:r>
              <a:rPr lang="en-US" b="1" dirty="0" smtClean="0"/>
              <a:t>Line Color </a:t>
            </a:r>
            <a:r>
              <a:rPr lang="en-US" dirty="0" smtClean="0"/>
              <a:t>pane.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Shadow</a:t>
            </a:r>
            <a:r>
              <a:rPr lang="en-US" dirty="0" smtClean="0"/>
              <a:t> in the left pane, and then do the following in the </a:t>
            </a:r>
            <a:r>
              <a:rPr lang="en-US" b="1" dirty="0" smtClean="0"/>
              <a:t>Shadow</a:t>
            </a:r>
            <a:r>
              <a:rPr lang="en-US" dirty="0" smtClean="0"/>
              <a:t> pane: </a:t>
            </a:r>
          </a:p>
          <a:p>
            <a:pPr marL="698830" lvl="1" indent="-232943">
              <a:buFont typeface="Arial" pitchFamily="34" charset="0"/>
              <a:buChar char="•"/>
            </a:pPr>
            <a:r>
              <a:rPr lang="en-US" dirty="0" smtClean="0"/>
              <a:t>Click the button next to </a:t>
            </a:r>
            <a:r>
              <a:rPr lang="en-US" b="1" dirty="0" smtClean="0"/>
              <a:t>Presets</a:t>
            </a:r>
            <a:r>
              <a:rPr lang="en-US" dirty="0" smtClean="0"/>
              <a:t>, and then under </a:t>
            </a:r>
            <a:r>
              <a:rPr lang="en-US" b="1" dirty="0" smtClean="0"/>
              <a:t>Inner</a:t>
            </a:r>
            <a:r>
              <a:rPr lang="en-US" dirty="0" smtClean="0"/>
              <a:t> click </a:t>
            </a:r>
            <a:r>
              <a:rPr lang="en-US" b="1" dirty="0" smtClean="0"/>
              <a:t>Inside Diagonal Top Right </a:t>
            </a:r>
            <a:r>
              <a:rPr lang="en-US" dirty="0" smtClean="0"/>
              <a:t>(first row, third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70%</a:t>
            </a:r>
            <a:r>
              <a:rPr lang="en-US" dirty="0" smtClean="0"/>
              <a:t>.</a:t>
            </a:r>
          </a:p>
          <a:p>
            <a:pPr marL="698830" lvl="1" indent="-232943">
              <a:buFont typeface="Arial" pitchFamily="34" charset="0"/>
              <a:buChar char="•"/>
            </a:pPr>
            <a:r>
              <a:rPr lang="en-US" dirty="0" smtClean="0"/>
              <a:t>In the </a:t>
            </a:r>
            <a:r>
              <a:rPr lang="en-US" b="1" dirty="0" smtClean="0"/>
              <a:t>Blur</a:t>
            </a:r>
            <a:r>
              <a:rPr lang="en-US" dirty="0" smtClean="0"/>
              <a:t> box, enter </a:t>
            </a:r>
            <a:r>
              <a:rPr lang="en-US" b="1" dirty="0" smtClean="0"/>
              <a:t>20 pt</a:t>
            </a:r>
            <a:r>
              <a:rPr lang="en-US" dirty="0" smtClean="0"/>
              <a:t>.</a:t>
            </a:r>
          </a:p>
          <a:p>
            <a:pPr marL="698830" lvl="1" indent="-232943">
              <a:buFont typeface="Arial" pitchFamily="34" charset="0"/>
              <a:buChar char="•"/>
            </a:pPr>
            <a:r>
              <a:rPr lang="en-US" dirty="0" smtClean="0"/>
              <a:t>In the </a:t>
            </a:r>
            <a:r>
              <a:rPr lang="en-US" b="1" dirty="0" smtClean="0"/>
              <a:t>Distance</a:t>
            </a:r>
            <a:r>
              <a:rPr lang="en-US" dirty="0" smtClean="0"/>
              <a:t> box, enter </a:t>
            </a:r>
            <a:r>
              <a:rPr lang="en-US" b="1" dirty="0" smtClean="0"/>
              <a:t>20 pt</a:t>
            </a:r>
            <a:r>
              <a:rPr lang="en-US" dirty="0" smtClean="0"/>
              <a:t>. </a:t>
            </a:r>
          </a:p>
          <a:p>
            <a:pPr marL="232943" indent="-232943">
              <a:buFont typeface="+mj-lt"/>
              <a:buAutoNum type="arabicPeriod"/>
            </a:pPr>
            <a:r>
              <a:rPr lang="en-US" dirty="0" smtClean="0"/>
              <a:t>Drag the half-circle to the left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 </a:t>
            </a:r>
          </a:p>
          <a:p>
            <a:pPr marL="232943" indent="-232943">
              <a:buFont typeface="+mj-lt"/>
              <a:buAutoNum type="arabicPeriod"/>
            </a:pPr>
            <a:r>
              <a:rPr lang="en-US" dirty="0" smtClean="0"/>
              <a:t>Select the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second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6.79”</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10.03”</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Picture </a:t>
            </a:r>
            <a:r>
              <a:rPr lang="en-US" dirty="0" smtClean="0"/>
              <a:t>dialog box, click </a:t>
            </a:r>
            <a:r>
              <a:rPr lang="en-US" b="1" dirty="0" smtClean="0"/>
              <a:t>Fill </a:t>
            </a:r>
            <a:r>
              <a:rPr lang="en-US" dirty="0" smtClean="0"/>
              <a:t>in the left pane, and then in the </a:t>
            </a:r>
            <a:r>
              <a:rPr lang="en-US" b="1" dirty="0" smtClean="0"/>
              <a:t>Fill</a:t>
            </a:r>
            <a:r>
              <a:rPr lang="en-US" dirty="0" smtClean="0"/>
              <a:t> pane, select </a:t>
            </a:r>
            <a:r>
              <a:rPr lang="en-US" b="1" dirty="0" smtClean="0"/>
              <a:t>No fill</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 </a:t>
            </a:r>
            <a:r>
              <a:rPr lang="en-US" dirty="0" smtClean="0"/>
              <a:t>pane, select </a:t>
            </a:r>
            <a:r>
              <a:rPr lang="en-US" b="1" dirty="0" smtClean="0"/>
              <a:t>Solid line </a:t>
            </a:r>
            <a:r>
              <a:rPr lang="en-US" dirty="0" smtClean="0"/>
              <a:t>and then do the following:</a:t>
            </a:r>
          </a:p>
          <a:p>
            <a:pPr marL="698830" lvl="1"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50%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1.5 pt</a:t>
            </a:r>
            <a:r>
              <a:rPr lang="en-US" dirty="0" smtClean="0"/>
              <a:t>.</a:t>
            </a:r>
          </a:p>
          <a:p>
            <a:pPr marL="232943" indent="-232943">
              <a:buFont typeface="+mj-lt"/>
              <a:buAutoNum type="arabicPeriod"/>
            </a:pPr>
            <a:r>
              <a:rPr lang="en-US" dirty="0" smtClean="0"/>
              <a:t>Drag the second arc left on the slide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a:t>
            </a:r>
          </a:p>
          <a:p>
            <a:pPr marL="232943" indent="-232943" defTabSz="931774">
              <a:buFont typeface="+mj-lt"/>
              <a:buAutoNum type="arabicPeriod"/>
              <a:defRPr/>
            </a:pPr>
            <a:r>
              <a:rPr lang="en-US" dirty="0" smtClean="0"/>
              <a:t>Select the second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third arc. Under </a:t>
            </a:r>
            <a:r>
              <a:rPr lang="en-US" b="1" dirty="0" smtClean="0"/>
              <a:t>Drawing Tools</a:t>
            </a:r>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Half-circle picture with accent arcs</a:t>
            </a:r>
          </a:p>
          <a:p>
            <a:r>
              <a:rPr lang="en-US" sz="1400" dirty="0" smtClean="0"/>
              <a:t>(Basic)</a:t>
            </a:r>
          </a:p>
          <a:p>
            <a:endParaRPr lang="en-US" dirty="0" smtClean="0"/>
          </a:p>
          <a:p>
            <a:endParaRPr lang="en-US" dirty="0" smtClean="0"/>
          </a:p>
          <a:p>
            <a:r>
              <a:rPr lang="en-US" dirty="0" smtClean="0"/>
              <a:t>To reproduce the shape effects on this slide, do the following:</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 </a:t>
            </a:r>
            <a:r>
              <a:rPr lang="en-US" dirty="0" smtClean="0"/>
              <a:t>(third row, 12</a:t>
            </a:r>
            <a:r>
              <a:rPr lang="en-US" baseline="30000" dirty="0" smtClean="0"/>
              <a:t>th</a:t>
            </a:r>
            <a:r>
              <a:rPr lang="en-US" dirty="0" smtClean="0"/>
              <a:t> option from the left). On the slide, drag to draw an arc.</a:t>
            </a:r>
          </a:p>
          <a:p>
            <a:pPr marL="232943" indent="-232943">
              <a:buFont typeface="+mj-lt"/>
              <a:buAutoNum type="arabicPeriod"/>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7.5”</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7.5”</a:t>
            </a:r>
            <a:r>
              <a:rPr lang="en-US" dirty="0" smtClean="0"/>
              <a:t>.</a:t>
            </a:r>
          </a:p>
          <a:p>
            <a:pPr marL="232943" indent="-232943">
              <a:buFont typeface="+mj-lt"/>
              <a:buAutoNum type="arabicPeriod"/>
            </a:pPr>
            <a:r>
              <a:rPr lang="en-US" dirty="0" smtClean="0"/>
              <a:t>Drag the right yellow diamond adjustment handle to the bottom of the slide to create a half-circle. </a:t>
            </a:r>
          </a:p>
          <a:p>
            <a:pPr marL="232943" indent="-232943">
              <a:buFont typeface="+mj-lt"/>
              <a:buAutoNum type="arabicPeriod"/>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Picture</a:t>
            </a:r>
            <a:r>
              <a:rPr lang="en-US" dirty="0" smtClean="0"/>
              <a:t> </a:t>
            </a:r>
            <a:r>
              <a:rPr lang="en-US" b="1" dirty="0" smtClean="0"/>
              <a:t>or texture fill</a:t>
            </a:r>
            <a:r>
              <a:rPr lang="en-US" dirty="0" smtClean="0"/>
              <a:t>, and then under </a:t>
            </a:r>
            <a:r>
              <a:rPr lang="en-US" b="1" dirty="0" smtClean="0"/>
              <a:t>Insert from</a:t>
            </a:r>
            <a:r>
              <a:rPr lang="en-US" dirty="0" smtClean="0"/>
              <a:t>, click </a:t>
            </a:r>
            <a:r>
              <a:rPr lang="en-US" b="1" dirty="0" smtClean="0"/>
              <a:t>File</a:t>
            </a:r>
            <a:r>
              <a:rPr lang="en-US" dirty="0" smtClean="0"/>
              <a:t>. </a:t>
            </a:r>
          </a:p>
          <a:p>
            <a:pPr marL="232943" indent="-232943">
              <a:buFont typeface="+mj-lt"/>
              <a:buAutoNum type="arabicPeriod"/>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in the </a:t>
            </a:r>
            <a:r>
              <a:rPr lang="en-US" b="1" dirty="0" smtClean="0"/>
              <a:t>Fill</a:t>
            </a:r>
            <a:r>
              <a:rPr lang="en-US" dirty="0" smtClean="0"/>
              <a:t> pane, under </a:t>
            </a:r>
            <a:r>
              <a:rPr lang="en-US" b="1" dirty="0" smtClean="0"/>
              <a:t>Insert from</a:t>
            </a:r>
            <a:r>
              <a:rPr lang="en-US" dirty="0" smtClean="0"/>
              <a:t>, select </a:t>
            </a:r>
            <a:r>
              <a:rPr lang="en-US" b="1" dirty="0" smtClean="0"/>
              <a:t>Tile picture as texture</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and then select </a:t>
            </a:r>
            <a:r>
              <a:rPr lang="en-US" b="1" dirty="0" smtClean="0"/>
              <a:t>No line </a:t>
            </a:r>
            <a:r>
              <a:rPr lang="en-US" dirty="0" smtClean="0"/>
              <a:t>in the </a:t>
            </a:r>
            <a:r>
              <a:rPr lang="en-US" b="1" dirty="0" smtClean="0"/>
              <a:t>Line Color </a:t>
            </a:r>
            <a:r>
              <a:rPr lang="en-US" dirty="0" smtClean="0"/>
              <a:t>pane.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Shadow</a:t>
            </a:r>
            <a:r>
              <a:rPr lang="en-US" dirty="0" smtClean="0"/>
              <a:t> in the left pane, and then do the following in the </a:t>
            </a:r>
            <a:r>
              <a:rPr lang="en-US" b="1" dirty="0" smtClean="0"/>
              <a:t>Shadow</a:t>
            </a:r>
            <a:r>
              <a:rPr lang="en-US" dirty="0" smtClean="0"/>
              <a:t> pane: </a:t>
            </a:r>
          </a:p>
          <a:p>
            <a:pPr marL="698830" lvl="1" indent="-232943">
              <a:buFont typeface="Arial" pitchFamily="34" charset="0"/>
              <a:buChar char="•"/>
            </a:pPr>
            <a:r>
              <a:rPr lang="en-US" dirty="0" smtClean="0"/>
              <a:t>Click the button next to </a:t>
            </a:r>
            <a:r>
              <a:rPr lang="en-US" b="1" dirty="0" smtClean="0"/>
              <a:t>Presets</a:t>
            </a:r>
            <a:r>
              <a:rPr lang="en-US" dirty="0" smtClean="0"/>
              <a:t>, and then under </a:t>
            </a:r>
            <a:r>
              <a:rPr lang="en-US" b="1" dirty="0" smtClean="0"/>
              <a:t>Inner</a:t>
            </a:r>
            <a:r>
              <a:rPr lang="en-US" dirty="0" smtClean="0"/>
              <a:t> click </a:t>
            </a:r>
            <a:r>
              <a:rPr lang="en-US" b="1" dirty="0" smtClean="0"/>
              <a:t>Inside Diagonal Top Right </a:t>
            </a:r>
            <a:r>
              <a:rPr lang="en-US" dirty="0" smtClean="0"/>
              <a:t>(first row, third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70%</a:t>
            </a:r>
            <a:r>
              <a:rPr lang="en-US" dirty="0" smtClean="0"/>
              <a:t>.</a:t>
            </a:r>
          </a:p>
          <a:p>
            <a:pPr marL="698830" lvl="1" indent="-232943">
              <a:buFont typeface="Arial" pitchFamily="34" charset="0"/>
              <a:buChar char="•"/>
            </a:pPr>
            <a:r>
              <a:rPr lang="en-US" dirty="0" smtClean="0"/>
              <a:t>In the </a:t>
            </a:r>
            <a:r>
              <a:rPr lang="en-US" b="1" dirty="0" smtClean="0"/>
              <a:t>Blur</a:t>
            </a:r>
            <a:r>
              <a:rPr lang="en-US" dirty="0" smtClean="0"/>
              <a:t> box, enter </a:t>
            </a:r>
            <a:r>
              <a:rPr lang="en-US" b="1" dirty="0" smtClean="0"/>
              <a:t>20 pt</a:t>
            </a:r>
            <a:r>
              <a:rPr lang="en-US" dirty="0" smtClean="0"/>
              <a:t>.</a:t>
            </a:r>
          </a:p>
          <a:p>
            <a:pPr marL="698830" lvl="1" indent="-232943">
              <a:buFont typeface="Arial" pitchFamily="34" charset="0"/>
              <a:buChar char="•"/>
            </a:pPr>
            <a:r>
              <a:rPr lang="en-US" dirty="0" smtClean="0"/>
              <a:t>In the </a:t>
            </a:r>
            <a:r>
              <a:rPr lang="en-US" b="1" dirty="0" smtClean="0"/>
              <a:t>Distance</a:t>
            </a:r>
            <a:r>
              <a:rPr lang="en-US" dirty="0" smtClean="0"/>
              <a:t> box, enter </a:t>
            </a:r>
            <a:r>
              <a:rPr lang="en-US" b="1" dirty="0" smtClean="0"/>
              <a:t>20 pt</a:t>
            </a:r>
            <a:r>
              <a:rPr lang="en-US" dirty="0" smtClean="0"/>
              <a:t>. </a:t>
            </a:r>
          </a:p>
          <a:p>
            <a:pPr marL="232943" indent="-232943">
              <a:buFont typeface="+mj-lt"/>
              <a:buAutoNum type="arabicPeriod"/>
            </a:pPr>
            <a:r>
              <a:rPr lang="en-US" dirty="0" smtClean="0"/>
              <a:t>Drag the half-circle to the left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 </a:t>
            </a:r>
          </a:p>
          <a:p>
            <a:pPr marL="232943" indent="-232943">
              <a:buFont typeface="+mj-lt"/>
              <a:buAutoNum type="arabicPeriod"/>
            </a:pPr>
            <a:r>
              <a:rPr lang="en-US" dirty="0" smtClean="0"/>
              <a:t>Select the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second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6.79”</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10.03”</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Picture </a:t>
            </a:r>
            <a:r>
              <a:rPr lang="en-US" dirty="0" smtClean="0"/>
              <a:t>dialog box, click </a:t>
            </a:r>
            <a:r>
              <a:rPr lang="en-US" b="1" dirty="0" smtClean="0"/>
              <a:t>Fill </a:t>
            </a:r>
            <a:r>
              <a:rPr lang="en-US" dirty="0" smtClean="0"/>
              <a:t>in the left pane, and then in the </a:t>
            </a:r>
            <a:r>
              <a:rPr lang="en-US" b="1" dirty="0" smtClean="0"/>
              <a:t>Fill</a:t>
            </a:r>
            <a:r>
              <a:rPr lang="en-US" dirty="0" smtClean="0"/>
              <a:t> pane, select </a:t>
            </a:r>
            <a:r>
              <a:rPr lang="en-US" b="1" dirty="0" smtClean="0"/>
              <a:t>No fill</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 </a:t>
            </a:r>
            <a:r>
              <a:rPr lang="en-US" dirty="0" smtClean="0"/>
              <a:t>pane, select </a:t>
            </a:r>
            <a:r>
              <a:rPr lang="en-US" b="1" dirty="0" smtClean="0"/>
              <a:t>Solid line </a:t>
            </a:r>
            <a:r>
              <a:rPr lang="en-US" dirty="0" smtClean="0"/>
              <a:t>and then do the following:</a:t>
            </a:r>
          </a:p>
          <a:p>
            <a:pPr marL="698830" lvl="1"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50%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1.5 pt</a:t>
            </a:r>
            <a:r>
              <a:rPr lang="en-US" dirty="0" smtClean="0"/>
              <a:t>.</a:t>
            </a:r>
          </a:p>
          <a:p>
            <a:pPr marL="232943" indent="-232943">
              <a:buFont typeface="+mj-lt"/>
              <a:buAutoNum type="arabicPeriod"/>
            </a:pPr>
            <a:r>
              <a:rPr lang="en-US" dirty="0" smtClean="0"/>
              <a:t>Drag the second arc left on the slide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a:t>
            </a:r>
          </a:p>
          <a:p>
            <a:pPr marL="232943" indent="-232943" defTabSz="931774">
              <a:buFont typeface="+mj-lt"/>
              <a:buAutoNum type="arabicPeriod"/>
              <a:defRPr/>
            </a:pPr>
            <a:r>
              <a:rPr lang="en-US" dirty="0" smtClean="0"/>
              <a:t>Select the second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third arc. Under </a:t>
            </a:r>
            <a:r>
              <a:rPr lang="en-US" b="1" dirty="0" smtClean="0"/>
              <a:t>Drawing Tools</a:t>
            </a:r>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Half-circle picture with accent arcs</a:t>
            </a:r>
          </a:p>
          <a:p>
            <a:r>
              <a:rPr lang="en-US" sz="1400" dirty="0" smtClean="0"/>
              <a:t>(Basic)</a:t>
            </a:r>
          </a:p>
          <a:p>
            <a:endParaRPr lang="en-US" dirty="0" smtClean="0"/>
          </a:p>
          <a:p>
            <a:endParaRPr lang="en-US" dirty="0" smtClean="0"/>
          </a:p>
          <a:p>
            <a:r>
              <a:rPr lang="en-US" dirty="0" smtClean="0"/>
              <a:t>To reproduce the shape effects on this slide, do the following:</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 </a:t>
            </a:r>
            <a:r>
              <a:rPr lang="en-US" dirty="0" smtClean="0"/>
              <a:t>(third row, 12</a:t>
            </a:r>
            <a:r>
              <a:rPr lang="en-US" baseline="30000" dirty="0" smtClean="0"/>
              <a:t>th</a:t>
            </a:r>
            <a:r>
              <a:rPr lang="en-US" dirty="0" smtClean="0"/>
              <a:t> option from the left). On the slide, drag to draw an arc.</a:t>
            </a:r>
          </a:p>
          <a:p>
            <a:pPr marL="232943" indent="-232943">
              <a:buFont typeface="+mj-lt"/>
              <a:buAutoNum type="arabicPeriod"/>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7.5”</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7.5”</a:t>
            </a:r>
            <a:r>
              <a:rPr lang="en-US" dirty="0" smtClean="0"/>
              <a:t>.</a:t>
            </a:r>
          </a:p>
          <a:p>
            <a:pPr marL="232943" indent="-232943">
              <a:buFont typeface="+mj-lt"/>
              <a:buAutoNum type="arabicPeriod"/>
            </a:pPr>
            <a:r>
              <a:rPr lang="en-US" dirty="0" smtClean="0"/>
              <a:t>Drag the right yellow diamond adjustment handle to the bottom of the slide to create a half-circle. </a:t>
            </a:r>
          </a:p>
          <a:p>
            <a:pPr marL="232943" indent="-232943">
              <a:buFont typeface="+mj-lt"/>
              <a:buAutoNum type="arabicPeriod"/>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Picture</a:t>
            </a:r>
            <a:r>
              <a:rPr lang="en-US" dirty="0" smtClean="0"/>
              <a:t> </a:t>
            </a:r>
            <a:r>
              <a:rPr lang="en-US" b="1" dirty="0" smtClean="0"/>
              <a:t>or texture fill</a:t>
            </a:r>
            <a:r>
              <a:rPr lang="en-US" dirty="0" smtClean="0"/>
              <a:t>, and then under </a:t>
            </a:r>
            <a:r>
              <a:rPr lang="en-US" b="1" dirty="0" smtClean="0"/>
              <a:t>Insert from</a:t>
            </a:r>
            <a:r>
              <a:rPr lang="en-US" dirty="0" smtClean="0"/>
              <a:t>, click </a:t>
            </a:r>
            <a:r>
              <a:rPr lang="en-US" b="1" dirty="0" smtClean="0"/>
              <a:t>File</a:t>
            </a:r>
            <a:r>
              <a:rPr lang="en-US" dirty="0" smtClean="0"/>
              <a:t>. </a:t>
            </a:r>
          </a:p>
          <a:p>
            <a:pPr marL="232943" indent="-232943">
              <a:buFont typeface="+mj-lt"/>
              <a:buAutoNum type="arabicPeriod"/>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in the </a:t>
            </a:r>
            <a:r>
              <a:rPr lang="en-US" b="1" dirty="0" smtClean="0"/>
              <a:t>Fill</a:t>
            </a:r>
            <a:r>
              <a:rPr lang="en-US" dirty="0" smtClean="0"/>
              <a:t> pane, under </a:t>
            </a:r>
            <a:r>
              <a:rPr lang="en-US" b="1" dirty="0" smtClean="0"/>
              <a:t>Insert from</a:t>
            </a:r>
            <a:r>
              <a:rPr lang="en-US" dirty="0" smtClean="0"/>
              <a:t>, select </a:t>
            </a:r>
            <a:r>
              <a:rPr lang="en-US" b="1" dirty="0" smtClean="0"/>
              <a:t>Tile picture as texture</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and then select </a:t>
            </a:r>
            <a:r>
              <a:rPr lang="en-US" b="1" dirty="0" smtClean="0"/>
              <a:t>No line </a:t>
            </a:r>
            <a:r>
              <a:rPr lang="en-US" dirty="0" smtClean="0"/>
              <a:t>in the </a:t>
            </a:r>
            <a:r>
              <a:rPr lang="en-US" b="1" dirty="0" smtClean="0"/>
              <a:t>Line Color </a:t>
            </a:r>
            <a:r>
              <a:rPr lang="en-US" dirty="0" smtClean="0"/>
              <a:t>pane.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Shadow</a:t>
            </a:r>
            <a:r>
              <a:rPr lang="en-US" dirty="0" smtClean="0"/>
              <a:t> in the left pane, and then do the following in the </a:t>
            </a:r>
            <a:r>
              <a:rPr lang="en-US" b="1" dirty="0" smtClean="0"/>
              <a:t>Shadow</a:t>
            </a:r>
            <a:r>
              <a:rPr lang="en-US" dirty="0" smtClean="0"/>
              <a:t> pane: </a:t>
            </a:r>
          </a:p>
          <a:p>
            <a:pPr marL="698830" lvl="1" indent="-232943">
              <a:buFont typeface="Arial" pitchFamily="34" charset="0"/>
              <a:buChar char="•"/>
            </a:pPr>
            <a:r>
              <a:rPr lang="en-US" dirty="0" smtClean="0"/>
              <a:t>Click the button next to </a:t>
            </a:r>
            <a:r>
              <a:rPr lang="en-US" b="1" dirty="0" smtClean="0"/>
              <a:t>Presets</a:t>
            </a:r>
            <a:r>
              <a:rPr lang="en-US" dirty="0" smtClean="0"/>
              <a:t>, and then under </a:t>
            </a:r>
            <a:r>
              <a:rPr lang="en-US" b="1" dirty="0" smtClean="0"/>
              <a:t>Inner</a:t>
            </a:r>
            <a:r>
              <a:rPr lang="en-US" dirty="0" smtClean="0"/>
              <a:t> click </a:t>
            </a:r>
            <a:r>
              <a:rPr lang="en-US" b="1" dirty="0" smtClean="0"/>
              <a:t>Inside Diagonal Top Right </a:t>
            </a:r>
            <a:r>
              <a:rPr lang="en-US" dirty="0" smtClean="0"/>
              <a:t>(first row, third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70%</a:t>
            </a:r>
            <a:r>
              <a:rPr lang="en-US" dirty="0" smtClean="0"/>
              <a:t>.</a:t>
            </a:r>
          </a:p>
          <a:p>
            <a:pPr marL="698830" lvl="1" indent="-232943">
              <a:buFont typeface="Arial" pitchFamily="34" charset="0"/>
              <a:buChar char="•"/>
            </a:pPr>
            <a:r>
              <a:rPr lang="en-US" dirty="0" smtClean="0"/>
              <a:t>In the </a:t>
            </a:r>
            <a:r>
              <a:rPr lang="en-US" b="1" dirty="0" smtClean="0"/>
              <a:t>Blur</a:t>
            </a:r>
            <a:r>
              <a:rPr lang="en-US" dirty="0" smtClean="0"/>
              <a:t> box, enter </a:t>
            </a:r>
            <a:r>
              <a:rPr lang="en-US" b="1" dirty="0" smtClean="0"/>
              <a:t>20 pt</a:t>
            </a:r>
            <a:r>
              <a:rPr lang="en-US" dirty="0" smtClean="0"/>
              <a:t>.</a:t>
            </a:r>
          </a:p>
          <a:p>
            <a:pPr marL="698830" lvl="1" indent="-232943">
              <a:buFont typeface="Arial" pitchFamily="34" charset="0"/>
              <a:buChar char="•"/>
            </a:pPr>
            <a:r>
              <a:rPr lang="en-US" dirty="0" smtClean="0"/>
              <a:t>In the </a:t>
            </a:r>
            <a:r>
              <a:rPr lang="en-US" b="1" dirty="0" smtClean="0"/>
              <a:t>Distance</a:t>
            </a:r>
            <a:r>
              <a:rPr lang="en-US" dirty="0" smtClean="0"/>
              <a:t> box, enter </a:t>
            </a:r>
            <a:r>
              <a:rPr lang="en-US" b="1" dirty="0" smtClean="0"/>
              <a:t>20 pt</a:t>
            </a:r>
            <a:r>
              <a:rPr lang="en-US" dirty="0" smtClean="0"/>
              <a:t>. </a:t>
            </a:r>
          </a:p>
          <a:p>
            <a:pPr marL="232943" indent="-232943">
              <a:buFont typeface="+mj-lt"/>
              <a:buAutoNum type="arabicPeriod"/>
            </a:pPr>
            <a:r>
              <a:rPr lang="en-US" dirty="0" smtClean="0"/>
              <a:t>Drag the half-circle to the left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 </a:t>
            </a:r>
          </a:p>
          <a:p>
            <a:pPr marL="232943" indent="-232943">
              <a:buFont typeface="+mj-lt"/>
              <a:buAutoNum type="arabicPeriod"/>
            </a:pPr>
            <a:r>
              <a:rPr lang="en-US" dirty="0" smtClean="0"/>
              <a:t>Select the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second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6.79”</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10.03”</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Picture </a:t>
            </a:r>
            <a:r>
              <a:rPr lang="en-US" dirty="0" smtClean="0"/>
              <a:t>dialog box, click </a:t>
            </a:r>
            <a:r>
              <a:rPr lang="en-US" b="1" dirty="0" smtClean="0"/>
              <a:t>Fill </a:t>
            </a:r>
            <a:r>
              <a:rPr lang="en-US" dirty="0" smtClean="0"/>
              <a:t>in the left pane, and then in the </a:t>
            </a:r>
            <a:r>
              <a:rPr lang="en-US" b="1" dirty="0" smtClean="0"/>
              <a:t>Fill</a:t>
            </a:r>
            <a:r>
              <a:rPr lang="en-US" dirty="0" smtClean="0"/>
              <a:t> pane, select </a:t>
            </a:r>
            <a:r>
              <a:rPr lang="en-US" b="1" dirty="0" smtClean="0"/>
              <a:t>No fill</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 </a:t>
            </a:r>
            <a:r>
              <a:rPr lang="en-US" dirty="0" smtClean="0"/>
              <a:t>pane, select </a:t>
            </a:r>
            <a:r>
              <a:rPr lang="en-US" b="1" dirty="0" smtClean="0"/>
              <a:t>Solid line </a:t>
            </a:r>
            <a:r>
              <a:rPr lang="en-US" dirty="0" smtClean="0"/>
              <a:t>and then do the following:</a:t>
            </a:r>
          </a:p>
          <a:p>
            <a:pPr marL="698830" lvl="1"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50%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1.5 pt</a:t>
            </a:r>
            <a:r>
              <a:rPr lang="en-US" dirty="0" smtClean="0"/>
              <a:t>.</a:t>
            </a:r>
          </a:p>
          <a:p>
            <a:pPr marL="232943" indent="-232943">
              <a:buFont typeface="+mj-lt"/>
              <a:buAutoNum type="arabicPeriod"/>
            </a:pPr>
            <a:r>
              <a:rPr lang="en-US" dirty="0" smtClean="0"/>
              <a:t>Drag the second arc left on the slide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a:t>
            </a:r>
          </a:p>
          <a:p>
            <a:pPr marL="232943" indent="-232943" defTabSz="931774">
              <a:buFont typeface="+mj-lt"/>
              <a:buAutoNum type="arabicPeriod"/>
              <a:defRPr/>
            </a:pPr>
            <a:r>
              <a:rPr lang="en-US" dirty="0" smtClean="0"/>
              <a:t>Select the second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third arc. Under </a:t>
            </a:r>
            <a:r>
              <a:rPr lang="en-US" b="1" dirty="0" smtClean="0"/>
              <a:t>Drawing Tools</a:t>
            </a:r>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47500" lnSpcReduction="20000"/>
          </a:bodyPr>
          <a:lstStyle/>
          <a:p>
            <a:r>
              <a:rPr lang="en-US" sz="1400" b="1" dirty="0" smtClean="0"/>
              <a:t>Half-circle picture with accent arcs</a:t>
            </a:r>
          </a:p>
          <a:p>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Half-circle picture with accent arcs</a:t>
            </a:r>
          </a:p>
          <a:p>
            <a:r>
              <a:rPr lang="en-US" sz="1400" dirty="0" smtClean="0"/>
              <a:t>(Basic)</a:t>
            </a:r>
          </a:p>
          <a:p>
            <a:endParaRPr lang="en-US" dirty="0" smtClean="0"/>
          </a:p>
          <a:p>
            <a:endParaRPr lang="en-US" dirty="0" smtClean="0"/>
          </a:p>
          <a:p>
            <a:r>
              <a:rPr lang="en-US" dirty="0" smtClean="0"/>
              <a:t>To reproduce the shape effects on this slide, do the following:</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 </a:t>
            </a:r>
            <a:r>
              <a:rPr lang="en-US" dirty="0" smtClean="0"/>
              <a:t>(third row, 12</a:t>
            </a:r>
            <a:r>
              <a:rPr lang="en-US" baseline="30000" dirty="0" smtClean="0"/>
              <a:t>th</a:t>
            </a:r>
            <a:r>
              <a:rPr lang="en-US" dirty="0" smtClean="0"/>
              <a:t> option from the left). On the slide, drag to draw an arc.</a:t>
            </a:r>
          </a:p>
          <a:p>
            <a:pPr marL="232943" indent="-232943">
              <a:buFont typeface="+mj-lt"/>
              <a:buAutoNum type="arabicPeriod"/>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7.5”</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7.5”</a:t>
            </a:r>
            <a:r>
              <a:rPr lang="en-US" dirty="0" smtClean="0"/>
              <a:t>.</a:t>
            </a:r>
          </a:p>
          <a:p>
            <a:pPr marL="232943" indent="-232943">
              <a:buFont typeface="+mj-lt"/>
              <a:buAutoNum type="arabicPeriod"/>
            </a:pPr>
            <a:r>
              <a:rPr lang="en-US" dirty="0" smtClean="0"/>
              <a:t>Drag the right yellow diamond adjustment handle to the bottom of the slide to create a half-circle. </a:t>
            </a:r>
          </a:p>
          <a:p>
            <a:pPr marL="232943" indent="-232943">
              <a:buFont typeface="+mj-lt"/>
              <a:buAutoNum type="arabicPeriod"/>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Picture</a:t>
            </a:r>
            <a:r>
              <a:rPr lang="en-US" dirty="0" smtClean="0"/>
              <a:t> </a:t>
            </a:r>
            <a:r>
              <a:rPr lang="en-US" b="1" dirty="0" smtClean="0"/>
              <a:t>or texture fill</a:t>
            </a:r>
            <a:r>
              <a:rPr lang="en-US" dirty="0" smtClean="0"/>
              <a:t>, and then under </a:t>
            </a:r>
            <a:r>
              <a:rPr lang="en-US" b="1" dirty="0" smtClean="0"/>
              <a:t>Insert from</a:t>
            </a:r>
            <a:r>
              <a:rPr lang="en-US" dirty="0" smtClean="0"/>
              <a:t>, click </a:t>
            </a:r>
            <a:r>
              <a:rPr lang="en-US" b="1" dirty="0" smtClean="0"/>
              <a:t>File</a:t>
            </a:r>
            <a:r>
              <a:rPr lang="en-US" dirty="0" smtClean="0"/>
              <a:t>. </a:t>
            </a:r>
          </a:p>
          <a:p>
            <a:pPr marL="232943" indent="-232943">
              <a:buFont typeface="+mj-lt"/>
              <a:buAutoNum type="arabicPeriod"/>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in the </a:t>
            </a:r>
            <a:r>
              <a:rPr lang="en-US" b="1" dirty="0" smtClean="0"/>
              <a:t>Fill</a:t>
            </a:r>
            <a:r>
              <a:rPr lang="en-US" dirty="0" smtClean="0"/>
              <a:t> pane, under </a:t>
            </a:r>
            <a:r>
              <a:rPr lang="en-US" b="1" dirty="0" smtClean="0"/>
              <a:t>Insert from</a:t>
            </a:r>
            <a:r>
              <a:rPr lang="en-US" dirty="0" smtClean="0"/>
              <a:t>, select </a:t>
            </a:r>
            <a:r>
              <a:rPr lang="en-US" b="1" dirty="0" smtClean="0"/>
              <a:t>Tile picture as texture</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and then select </a:t>
            </a:r>
            <a:r>
              <a:rPr lang="en-US" b="1" dirty="0" smtClean="0"/>
              <a:t>No line </a:t>
            </a:r>
            <a:r>
              <a:rPr lang="en-US" dirty="0" smtClean="0"/>
              <a:t>in the </a:t>
            </a:r>
            <a:r>
              <a:rPr lang="en-US" b="1" dirty="0" smtClean="0"/>
              <a:t>Line Color </a:t>
            </a:r>
            <a:r>
              <a:rPr lang="en-US" dirty="0" smtClean="0"/>
              <a:t>pane.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Shadow</a:t>
            </a:r>
            <a:r>
              <a:rPr lang="en-US" dirty="0" smtClean="0"/>
              <a:t> in the left pane, and then do the following in the </a:t>
            </a:r>
            <a:r>
              <a:rPr lang="en-US" b="1" dirty="0" smtClean="0"/>
              <a:t>Shadow</a:t>
            </a:r>
            <a:r>
              <a:rPr lang="en-US" dirty="0" smtClean="0"/>
              <a:t> pane: </a:t>
            </a:r>
          </a:p>
          <a:p>
            <a:pPr marL="698830" lvl="1" indent="-232943">
              <a:buFont typeface="Arial" pitchFamily="34" charset="0"/>
              <a:buChar char="•"/>
            </a:pPr>
            <a:r>
              <a:rPr lang="en-US" dirty="0" smtClean="0"/>
              <a:t>Click the button next to </a:t>
            </a:r>
            <a:r>
              <a:rPr lang="en-US" b="1" dirty="0" smtClean="0"/>
              <a:t>Presets</a:t>
            </a:r>
            <a:r>
              <a:rPr lang="en-US" dirty="0" smtClean="0"/>
              <a:t>, and then under </a:t>
            </a:r>
            <a:r>
              <a:rPr lang="en-US" b="1" dirty="0" smtClean="0"/>
              <a:t>Inner</a:t>
            </a:r>
            <a:r>
              <a:rPr lang="en-US" dirty="0" smtClean="0"/>
              <a:t> click </a:t>
            </a:r>
            <a:r>
              <a:rPr lang="en-US" b="1" dirty="0" smtClean="0"/>
              <a:t>Inside Diagonal Top Right </a:t>
            </a:r>
            <a:r>
              <a:rPr lang="en-US" dirty="0" smtClean="0"/>
              <a:t>(first row, third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70%</a:t>
            </a:r>
            <a:r>
              <a:rPr lang="en-US" dirty="0" smtClean="0"/>
              <a:t>.</a:t>
            </a:r>
          </a:p>
          <a:p>
            <a:pPr marL="698830" lvl="1" indent="-232943">
              <a:buFont typeface="Arial" pitchFamily="34" charset="0"/>
              <a:buChar char="•"/>
            </a:pPr>
            <a:r>
              <a:rPr lang="en-US" dirty="0" smtClean="0"/>
              <a:t>In the </a:t>
            </a:r>
            <a:r>
              <a:rPr lang="en-US" b="1" dirty="0" smtClean="0"/>
              <a:t>Blur</a:t>
            </a:r>
            <a:r>
              <a:rPr lang="en-US" dirty="0" smtClean="0"/>
              <a:t> box, enter </a:t>
            </a:r>
            <a:r>
              <a:rPr lang="en-US" b="1" dirty="0" smtClean="0"/>
              <a:t>20 pt</a:t>
            </a:r>
            <a:r>
              <a:rPr lang="en-US" dirty="0" smtClean="0"/>
              <a:t>.</a:t>
            </a:r>
          </a:p>
          <a:p>
            <a:pPr marL="698830" lvl="1" indent="-232943">
              <a:buFont typeface="Arial" pitchFamily="34" charset="0"/>
              <a:buChar char="•"/>
            </a:pPr>
            <a:r>
              <a:rPr lang="en-US" dirty="0" smtClean="0"/>
              <a:t>In the </a:t>
            </a:r>
            <a:r>
              <a:rPr lang="en-US" b="1" dirty="0" smtClean="0"/>
              <a:t>Distance</a:t>
            </a:r>
            <a:r>
              <a:rPr lang="en-US" dirty="0" smtClean="0"/>
              <a:t> box, enter </a:t>
            </a:r>
            <a:r>
              <a:rPr lang="en-US" b="1" dirty="0" smtClean="0"/>
              <a:t>20 pt</a:t>
            </a:r>
            <a:r>
              <a:rPr lang="en-US" dirty="0" smtClean="0"/>
              <a:t>. </a:t>
            </a:r>
          </a:p>
          <a:p>
            <a:pPr marL="232943" indent="-232943">
              <a:buFont typeface="+mj-lt"/>
              <a:buAutoNum type="arabicPeriod"/>
            </a:pPr>
            <a:r>
              <a:rPr lang="en-US" dirty="0" smtClean="0"/>
              <a:t>Drag the half-circle to the left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 </a:t>
            </a:r>
          </a:p>
          <a:p>
            <a:pPr marL="232943" indent="-232943">
              <a:buFont typeface="+mj-lt"/>
              <a:buAutoNum type="arabicPeriod"/>
            </a:pPr>
            <a:r>
              <a:rPr lang="en-US" dirty="0" smtClean="0"/>
              <a:t>Select the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second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6.79”</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10.03”</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Picture </a:t>
            </a:r>
            <a:r>
              <a:rPr lang="en-US" dirty="0" smtClean="0"/>
              <a:t>dialog box, click </a:t>
            </a:r>
            <a:r>
              <a:rPr lang="en-US" b="1" dirty="0" smtClean="0"/>
              <a:t>Fill </a:t>
            </a:r>
            <a:r>
              <a:rPr lang="en-US" dirty="0" smtClean="0"/>
              <a:t>in the left pane, and then in the </a:t>
            </a:r>
            <a:r>
              <a:rPr lang="en-US" b="1" dirty="0" smtClean="0"/>
              <a:t>Fill</a:t>
            </a:r>
            <a:r>
              <a:rPr lang="en-US" dirty="0" smtClean="0"/>
              <a:t> pane, select </a:t>
            </a:r>
            <a:r>
              <a:rPr lang="en-US" b="1" dirty="0" smtClean="0"/>
              <a:t>No fill</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 </a:t>
            </a:r>
            <a:r>
              <a:rPr lang="en-US" dirty="0" smtClean="0"/>
              <a:t>pane, select </a:t>
            </a:r>
            <a:r>
              <a:rPr lang="en-US" b="1" dirty="0" smtClean="0"/>
              <a:t>Solid line </a:t>
            </a:r>
            <a:r>
              <a:rPr lang="en-US" dirty="0" smtClean="0"/>
              <a:t>and then do the following:</a:t>
            </a:r>
          </a:p>
          <a:p>
            <a:pPr marL="698830" lvl="1"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50%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1.5 pt</a:t>
            </a:r>
            <a:r>
              <a:rPr lang="en-US" dirty="0" smtClean="0"/>
              <a:t>.</a:t>
            </a:r>
          </a:p>
          <a:p>
            <a:pPr marL="232943" indent="-232943">
              <a:buFont typeface="+mj-lt"/>
              <a:buAutoNum type="arabicPeriod"/>
            </a:pPr>
            <a:r>
              <a:rPr lang="en-US" dirty="0" smtClean="0"/>
              <a:t>Drag the second arc left on the slide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a:t>
            </a:r>
          </a:p>
          <a:p>
            <a:pPr marL="232943" indent="-232943" defTabSz="931774">
              <a:buFont typeface="+mj-lt"/>
              <a:buAutoNum type="arabicPeriod"/>
              <a:defRPr/>
            </a:pPr>
            <a:r>
              <a:rPr lang="en-US" dirty="0" smtClean="0"/>
              <a:t>Select the second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third arc. Under </a:t>
            </a:r>
            <a:r>
              <a:rPr lang="en-US" b="1" dirty="0" smtClean="0"/>
              <a:t>Drawing Tools</a:t>
            </a:r>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Half-circle picture with accent arcs</a:t>
            </a:r>
          </a:p>
          <a:p>
            <a:r>
              <a:rPr lang="en-US" sz="1400" dirty="0" smtClean="0"/>
              <a:t>(Basic)</a:t>
            </a:r>
          </a:p>
          <a:p>
            <a:endParaRPr lang="en-US" dirty="0" smtClean="0"/>
          </a:p>
          <a:p>
            <a:endParaRPr lang="en-US" dirty="0" smtClean="0"/>
          </a:p>
          <a:p>
            <a:r>
              <a:rPr lang="en-US" dirty="0" smtClean="0"/>
              <a:t>To reproduce the shape effects on this slide, do the following:</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Slides</a:t>
            </a:r>
            <a:r>
              <a:rPr lang="en-US" dirty="0" smtClean="0"/>
              <a:t> group, click </a:t>
            </a:r>
            <a:r>
              <a:rPr lang="en-US" b="1" dirty="0" smtClean="0"/>
              <a:t>Layout</a:t>
            </a:r>
            <a:r>
              <a:rPr lang="en-US" dirty="0" smtClean="0"/>
              <a:t>, and then click </a:t>
            </a:r>
            <a:r>
              <a:rPr lang="en-US" b="1" dirty="0" smtClean="0"/>
              <a:t>Blank</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a:t>
            </a:r>
            <a:r>
              <a:rPr lang="en-US" dirty="0" smtClean="0"/>
              <a:t> group, click </a:t>
            </a:r>
            <a:r>
              <a:rPr lang="en-US" b="1" dirty="0" smtClean="0"/>
              <a:t>Shapes</a:t>
            </a:r>
            <a:r>
              <a:rPr lang="en-US" dirty="0" smtClean="0"/>
              <a:t>, and then under </a:t>
            </a:r>
            <a:r>
              <a:rPr lang="en-US" b="1" dirty="0" smtClean="0"/>
              <a:t>Basic Shapes</a:t>
            </a:r>
            <a:r>
              <a:rPr lang="en-US" dirty="0" smtClean="0"/>
              <a:t>, click </a:t>
            </a:r>
            <a:r>
              <a:rPr lang="en-US" b="1" dirty="0" smtClean="0"/>
              <a:t>Arc </a:t>
            </a:r>
            <a:r>
              <a:rPr lang="en-US" dirty="0" smtClean="0"/>
              <a:t>(third row, 12</a:t>
            </a:r>
            <a:r>
              <a:rPr lang="en-US" baseline="30000" dirty="0" smtClean="0"/>
              <a:t>th</a:t>
            </a:r>
            <a:r>
              <a:rPr lang="en-US" dirty="0" smtClean="0"/>
              <a:t> option from the left). On the slide, drag to draw an arc.</a:t>
            </a:r>
          </a:p>
          <a:p>
            <a:pPr marL="232943" indent="-232943">
              <a:buFont typeface="+mj-lt"/>
              <a:buAutoNum type="arabicPeriod"/>
            </a:pPr>
            <a:r>
              <a:rPr lang="en-US" dirty="0" smtClean="0"/>
              <a:t>Select the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7.5”</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7.5”</a:t>
            </a:r>
            <a:r>
              <a:rPr lang="en-US" dirty="0" smtClean="0"/>
              <a:t>.</a:t>
            </a:r>
          </a:p>
          <a:p>
            <a:pPr marL="232943" indent="-232943">
              <a:buFont typeface="+mj-lt"/>
              <a:buAutoNum type="arabicPeriod"/>
            </a:pPr>
            <a:r>
              <a:rPr lang="en-US" dirty="0" smtClean="0"/>
              <a:t>Drag the right yellow diamond adjustment handle to the bottom of the slide to create a half-circle. </a:t>
            </a:r>
          </a:p>
          <a:p>
            <a:pPr marL="232943" indent="-232943">
              <a:buFont typeface="+mj-lt"/>
              <a:buAutoNum type="arabicPeriod"/>
            </a:pPr>
            <a:r>
              <a:rPr lang="en-US" dirty="0" smtClean="0"/>
              <a:t>Under </a:t>
            </a:r>
            <a:r>
              <a:rPr lang="en-US" b="1" dirty="0" smtClean="0"/>
              <a:t>Drawing Tools</a:t>
            </a:r>
            <a:r>
              <a:rPr lang="en-US" dirty="0" smtClean="0"/>
              <a:t>, on the </a:t>
            </a:r>
            <a:r>
              <a:rPr lang="en-US" b="1" dirty="0" smtClean="0"/>
              <a:t>Format</a:t>
            </a:r>
            <a:r>
              <a:rPr lang="en-US" dirty="0" smtClean="0"/>
              <a:t> tab, in the bottom right corner of the </a:t>
            </a:r>
            <a:r>
              <a:rPr lang="en-US" b="1" dirty="0" smtClean="0"/>
              <a:t>Shape Styles </a:t>
            </a:r>
            <a:r>
              <a:rPr lang="en-US" dirty="0" smtClean="0"/>
              <a:t>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Fill</a:t>
            </a:r>
            <a:r>
              <a:rPr lang="en-US" dirty="0" smtClean="0"/>
              <a:t> in the left pane. In the </a:t>
            </a:r>
            <a:r>
              <a:rPr lang="en-US" b="1" dirty="0" smtClean="0"/>
              <a:t>Fill</a:t>
            </a:r>
            <a:r>
              <a:rPr lang="en-US" dirty="0" smtClean="0"/>
              <a:t> pane, select </a:t>
            </a:r>
            <a:r>
              <a:rPr lang="en-US" b="1" dirty="0" smtClean="0"/>
              <a:t>Picture</a:t>
            </a:r>
            <a:r>
              <a:rPr lang="en-US" dirty="0" smtClean="0"/>
              <a:t> </a:t>
            </a:r>
            <a:r>
              <a:rPr lang="en-US" b="1" dirty="0" smtClean="0"/>
              <a:t>or texture fill</a:t>
            </a:r>
            <a:r>
              <a:rPr lang="en-US" dirty="0" smtClean="0"/>
              <a:t>, and then under </a:t>
            </a:r>
            <a:r>
              <a:rPr lang="en-US" b="1" dirty="0" smtClean="0"/>
              <a:t>Insert from</a:t>
            </a:r>
            <a:r>
              <a:rPr lang="en-US" dirty="0" smtClean="0"/>
              <a:t>, click </a:t>
            </a:r>
            <a:r>
              <a:rPr lang="en-US" b="1" dirty="0" smtClean="0"/>
              <a:t>File</a:t>
            </a:r>
            <a:r>
              <a:rPr lang="en-US" dirty="0" smtClean="0"/>
              <a:t>. </a:t>
            </a:r>
          </a:p>
          <a:p>
            <a:pPr marL="232943" indent="-232943">
              <a:buFont typeface="+mj-lt"/>
              <a:buAutoNum type="arabicPeriod"/>
            </a:pPr>
            <a:r>
              <a:rPr lang="en-US" dirty="0" smtClean="0"/>
              <a:t>In the </a:t>
            </a:r>
            <a:r>
              <a:rPr lang="en-US" b="1" dirty="0" smtClean="0"/>
              <a:t>Insert Picture</a:t>
            </a:r>
            <a:r>
              <a:rPr lang="en-US" dirty="0" smtClean="0"/>
              <a:t> dialog box, select a picture, and then click </a:t>
            </a:r>
            <a:r>
              <a:rPr lang="en-US" b="1" dirty="0" smtClean="0"/>
              <a:t>Insert</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in the </a:t>
            </a:r>
            <a:r>
              <a:rPr lang="en-US" b="1" dirty="0" smtClean="0"/>
              <a:t>Fill</a:t>
            </a:r>
            <a:r>
              <a:rPr lang="en-US" dirty="0" smtClean="0"/>
              <a:t> pane, under </a:t>
            </a:r>
            <a:r>
              <a:rPr lang="en-US" b="1" dirty="0" smtClean="0"/>
              <a:t>Insert from</a:t>
            </a:r>
            <a:r>
              <a:rPr lang="en-US" dirty="0" smtClean="0"/>
              <a:t>, select </a:t>
            </a:r>
            <a:r>
              <a:rPr lang="en-US" b="1" dirty="0" smtClean="0"/>
              <a:t>Tile picture as texture</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and then select </a:t>
            </a:r>
            <a:r>
              <a:rPr lang="en-US" b="1" dirty="0" smtClean="0"/>
              <a:t>No line </a:t>
            </a:r>
            <a:r>
              <a:rPr lang="en-US" dirty="0" smtClean="0"/>
              <a:t>in the </a:t>
            </a:r>
            <a:r>
              <a:rPr lang="en-US" b="1" dirty="0" smtClean="0"/>
              <a:t>Line Color </a:t>
            </a:r>
            <a:r>
              <a:rPr lang="en-US" dirty="0" smtClean="0"/>
              <a:t>pane.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Shadow</a:t>
            </a:r>
            <a:r>
              <a:rPr lang="en-US" dirty="0" smtClean="0"/>
              <a:t> in the left pane, and then do the following in the </a:t>
            </a:r>
            <a:r>
              <a:rPr lang="en-US" b="1" dirty="0" smtClean="0"/>
              <a:t>Shadow</a:t>
            </a:r>
            <a:r>
              <a:rPr lang="en-US" dirty="0" smtClean="0"/>
              <a:t> pane: </a:t>
            </a:r>
          </a:p>
          <a:p>
            <a:pPr marL="698830" lvl="1" indent="-232943">
              <a:buFont typeface="Arial" pitchFamily="34" charset="0"/>
              <a:buChar char="•"/>
            </a:pPr>
            <a:r>
              <a:rPr lang="en-US" dirty="0" smtClean="0"/>
              <a:t>Click the button next to </a:t>
            </a:r>
            <a:r>
              <a:rPr lang="en-US" b="1" dirty="0" smtClean="0"/>
              <a:t>Presets</a:t>
            </a:r>
            <a:r>
              <a:rPr lang="en-US" dirty="0" smtClean="0"/>
              <a:t>, and then under </a:t>
            </a:r>
            <a:r>
              <a:rPr lang="en-US" b="1" dirty="0" smtClean="0"/>
              <a:t>Inner</a:t>
            </a:r>
            <a:r>
              <a:rPr lang="en-US" dirty="0" smtClean="0"/>
              <a:t> click </a:t>
            </a:r>
            <a:r>
              <a:rPr lang="en-US" b="1" dirty="0" smtClean="0"/>
              <a:t>Inside Diagonal Top Right </a:t>
            </a:r>
            <a:r>
              <a:rPr lang="en-US" dirty="0" smtClean="0"/>
              <a:t>(first row, third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70%</a:t>
            </a:r>
            <a:r>
              <a:rPr lang="en-US" dirty="0" smtClean="0"/>
              <a:t>.</a:t>
            </a:r>
          </a:p>
          <a:p>
            <a:pPr marL="698830" lvl="1" indent="-232943">
              <a:buFont typeface="Arial" pitchFamily="34" charset="0"/>
              <a:buChar char="•"/>
            </a:pPr>
            <a:r>
              <a:rPr lang="en-US" dirty="0" smtClean="0"/>
              <a:t>In the </a:t>
            </a:r>
            <a:r>
              <a:rPr lang="en-US" b="1" dirty="0" smtClean="0"/>
              <a:t>Blur</a:t>
            </a:r>
            <a:r>
              <a:rPr lang="en-US" dirty="0" smtClean="0"/>
              <a:t> box, enter </a:t>
            </a:r>
            <a:r>
              <a:rPr lang="en-US" b="1" dirty="0" smtClean="0"/>
              <a:t>20 pt</a:t>
            </a:r>
            <a:r>
              <a:rPr lang="en-US" dirty="0" smtClean="0"/>
              <a:t>.</a:t>
            </a:r>
          </a:p>
          <a:p>
            <a:pPr marL="698830" lvl="1" indent="-232943">
              <a:buFont typeface="Arial" pitchFamily="34" charset="0"/>
              <a:buChar char="•"/>
            </a:pPr>
            <a:r>
              <a:rPr lang="en-US" dirty="0" smtClean="0"/>
              <a:t>In the </a:t>
            </a:r>
            <a:r>
              <a:rPr lang="en-US" b="1" dirty="0" smtClean="0"/>
              <a:t>Distance</a:t>
            </a:r>
            <a:r>
              <a:rPr lang="en-US" dirty="0" smtClean="0"/>
              <a:t> box, enter </a:t>
            </a:r>
            <a:r>
              <a:rPr lang="en-US" b="1" dirty="0" smtClean="0"/>
              <a:t>20 pt</a:t>
            </a:r>
            <a:r>
              <a:rPr lang="en-US" dirty="0" smtClean="0"/>
              <a:t>. </a:t>
            </a:r>
          </a:p>
          <a:p>
            <a:pPr marL="232943" indent="-232943">
              <a:buFont typeface="+mj-lt"/>
              <a:buAutoNum type="arabicPeriod"/>
            </a:pPr>
            <a:r>
              <a:rPr lang="en-US" dirty="0" smtClean="0"/>
              <a:t>Drag the half-circle to the left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 </a:t>
            </a:r>
          </a:p>
          <a:p>
            <a:pPr marL="232943" indent="-232943">
              <a:buFont typeface="+mj-lt"/>
              <a:buAutoNum type="arabicPeriod"/>
            </a:pPr>
            <a:r>
              <a:rPr lang="en-US" dirty="0" smtClean="0"/>
              <a:t>Select the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second arc. Under </a:t>
            </a:r>
            <a:r>
              <a:rPr lang="en-US" b="1" dirty="0" smtClean="0"/>
              <a:t>Drawing Tools</a:t>
            </a:r>
            <a:r>
              <a:rPr lang="en-US" dirty="0" smtClean="0"/>
              <a:t>, on the </a:t>
            </a:r>
            <a:r>
              <a:rPr lang="en-US" b="1" dirty="0" smtClean="0"/>
              <a:t>Format</a:t>
            </a:r>
            <a:r>
              <a:rPr lang="en-US" dirty="0" smtClean="0"/>
              <a:t> 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6.79”</a:t>
            </a:r>
            <a:r>
              <a:rPr lang="en-US" dirty="0" smtClean="0"/>
              <a:t>.</a:t>
            </a:r>
          </a:p>
          <a:p>
            <a:pPr marL="698830" lvl="1" indent="-232943">
              <a:buFont typeface="Arial" pitchFamily="34" charset="0"/>
              <a:buChar char="•"/>
            </a:pPr>
            <a:r>
              <a:rPr lang="en-US" dirty="0" smtClean="0"/>
              <a:t>In the </a:t>
            </a:r>
            <a:r>
              <a:rPr lang="en-US" b="1" dirty="0" smtClean="0"/>
              <a:t>Shape Width </a:t>
            </a:r>
            <a:r>
              <a:rPr lang="en-US" dirty="0" smtClean="0"/>
              <a:t>box, enter </a:t>
            </a:r>
            <a:r>
              <a:rPr lang="en-US" b="1" dirty="0" smtClean="0"/>
              <a:t>10.03”</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Picture </a:t>
            </a:r>
            <a:r>
              <a:rPr lang="en-US" dirty="0" smtClean="0"/>
              <a:t>dialog box, click </a:t>
            </a:r>
            <a:r>
              <a:rPr lang="en-US" b="1" dirty="0" smtClean="0"/>
              <a:t>Fill </a:t>
            </a:r>
            <a:r>
              <a:rPr lang="en-US" dirty="0" smtClean="0"/>
              <a:t>in the left pane, and then in the </a:t>
            </a:r>
            <a:r>
              <a:rPr lang="en-US" b="1" dirty="0" smtClean="0"/>
              <a:t>Fill</a:t>
            </a:r>
            <a:r>
              <a:rPr lang="en-US" dirty="0" smtClean="0"/>
              <a:t> pane, select </a:t>
            </a:r>
            <a:r>
              <a:rPr lang="en-US" b="1" dirty="0" smtClean="0"/>
              <a:t>No fill</a:t>
            </a:r>
            <a:r>
              <a:rPr lang="en-US" dirty="0" smtClean="0"/>
              <a:t>. </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Color </a:t>
            </a:r>
            <a:r>
              <a:rPr lang="en-US" dirty="0" smtClean="0"/>
              <a:t>in the left pane. In the </a:t>
            </a:r>
            <a:r>
              <a:rPr lang="en-US" b="1" dirty="0" smtClean="0"/>
              <a:t>Line Color </a:t>
            </a:r>
            <a:r>
              <a:rPr lang="en-US" dirty="0" smtClean="0"/>
              <a:t>pane, select </a:t>
            </a:r>
            <a:r>
              <a:rPr lang="en-US" b="1" dirty="0" smtClean="0"/>
              <a:t>Solid line </a:t>
            </a:r>
            <a:r>
              <a:rPr lang="en-US" dirty="0" smtClean="0"/>
              <a:t>and then do the following:</a:t>
            </a:r>
          </a:p>
          <a:p>
            <a:pPr marL="698830" lvl="1"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In the </a:t>
            </a:r>
            <a:r>
              <a:rPr lang="en-US" b="1" dirty="0" smtClean="0"/>
              <a:t>Transparency</a:t>
            </a:r>
            <a:r>
              <a:rPr lang="en-US" dirty="0" smtClean="0"/>
              <a:t> box, enter </a:t>
            </a:r>
            <a:r>
              <a:rPr lang="en-US" b="1" dirty="0" smtClean="0"/>
              <a:t>50%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1.5 pt</a:t>
            </a:r>
            <a:r>
              <a:rPr lang="en-US" dirty="0" smtClean="0"/>
              <a:t>.</a:t>
            </a:r>
          </a:p>
          <a:p>
            <a:pPr marL="232943" indent="-232943">
              <a:buFont typeface="+mj-lt"/>
              <a:buAutoNum type="arabicPeriod"/>
            </a:pPr>
            <a:r>
              <a:rPr lang="en-US" dirty="0" smtClean="0"/>
              <a:t>Drag the second arc left on the slide until the two middle yellow adjustment diamonds are lined up with the left edge of the slide. On the </a:t>
            </a:r>
            <a:r>
              <a:rPr lang="en-US" b="1" dirty="0" smtClean="0"/>
              <a:t>Home</a:t>
            </a:r>
            <a:r>
              <a:rPr lang="en-US" dirty="0" smtClean="0"/>
              <a:t> tab, in the </a:t>
            </a:r>
            <a:r>
              <a:rPr lang="en-US" b="1" dirty="0" smtClean="0"/>
              <a:t>Drawing</a:t>
            </a:r>
            <a:r>
              <a:rPr lang="en-US" dirty="0" smtClean="0"/>
              <a:t> 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Middle</a:t>
            </a:r>
            <a:r>
              <a:rPr lang="en-US" dirty="0" smtClean="0"/>
              <a:t>.</a:t>
            </a:r>
          </a:p>
          <a:p>
            <a:pPr marL="232943" indent="-232943" defTabSz="931774">
              <a:buFont typeface="+mj-lt"/>
              <a:buAutoNum type="arabicPeriod"/>
              <a:defRPr/>
            </a:pPr>
            <a:r>
              <a:rPr lang="en-US" dirty="0" smtClean="0"/>
              <a:t>Select the second arc. On the </a:t>
            </a:r>
            <a:r>
              <a:rPr lang="en-US" b="1" dirty="0" smtClean="0"/>
              <a:t>Home</a:t>
            </a:r>
            <a:r>
              <a:rPr lang="en-US" dirty="0" smtClean="0"/>
              <a:t> tab, in the </a:t>
            </a:r>
            <a:r>
              <a:rPr lang="en-US" b="1" dirty="0" smtClean="0"/>
              <a:t>Clipboard</a:t>
            </a:r>
            <a:r>
              <a:rPr lang="en-US" dirty="0" smtClean="0"/>
              <a:t> group, click the arrow under </a:t>
            </a:r>
            <a:r>
              <a:rPr lang="en-US" b="1" dirty="0" smtClean="0"/>
              <a:t>Copy</a:t>
            </a:r>
            <a:r>
              <a:rPr lang="en-US" dirty="0" smtClean="0"/>
              <a:t>, and then click </a:t>
            </a:r>
            <a:r>
              <a:rPr lang="en-US" b="1" dirty="0" smtClean="0"/>
              <a:t>Duplicate</a:t>
            </a:r>
            <a:r>
              <a:rPr lang="en-US" dirty="0" smtClean="0"/>
              <a:t>. </a:t>
            </a:r>
          </a:p>
          <a:p>
            <a:pPr marL="232943" indent="-232943">
              <a:buFont typeface="+mj-lt"/>
              <a:buAutoNum type="arabicPeriod"/>
            </a:pPr>
            <a:r>
              <a:rPr lang="en-US" dirty="0" smtClean="0"/>
              <a:t>Select the third arc. Under </a:t>
            </a:r>
            <a:r>
              <a:rPr lang="en-US" b="1" dirty="0" smtClean="0"/>
              <a:t>Drawing Tools</a:t>
            </a:r>
            <a:r>
              <a:rPr lang="en-US" dirty="0" smtClean="0"/>
              <a:t>, on the </a:t>
            </a:r>
            <a:r>
              <a:rPr lang="en-US" b="1" dirty="0" smtClean="0"/>
              <a:t>Format </a:t>
            </a:r>
            <a:r>
              <a:rPr lang="en-US" dirty="0" smtClean="0"/>
              <a:t>tab, in the </a:t>
            </a:r>
            <a:r>
              <a:rPr lang="en-US" b="1" dirty="0" smtClean="0"/>
              <a:t>Size</a:t>
            </a:r>
            <a:r>
              <a:rPr lang="en-US" dirty="0" smtClean="0"/>
              <a:t> group, do the following:</a:t>
            </a:r>
          </a:p>
          <a:p>
            <a:pPr marL="698830" lvl="1" indent="-232943">
              <a:buFont typeface="Arial" pitchFamily="34" charset="0"/>
              <a:buChar char="•"/>
            </a:pPr>
            <a:r>
              <a:rPr lang="en-US" dirty="0" smtClean="0"/>
              <a:t>In the </a:t>
            </a:r>
            <a:r>
              <a:rPr lang="en-US" b="1" dirty="0" smtClean="0"/>
              <a:t>Shape Height </a:t>
            </a:r>
            <a:r>
              <a:rPr lang="en-US" dirty="0" smtClean="0"/>
              <a:t>box, enter </a:t>
            </a:r>
            <a:r>
              <a:rPr lang="en-US" b="1" dirty="0" smtClean="0"/>
              <a:t>6.86”</a:t>
            </a:r>
            <a:r>
              <a:rPr lang="en-US" dirty="0" smtClean="0"/>
              <a:t>.</a:t>
            </a:r>
          </a:p>
          <a:p>
            <a:pPr marL="698830" lvl="1" indent="-232943">
              <a:buFont typeface="Arial" pitchFamily="34" charset="0"/>
              <a:buChar char="•"/>
            </a:pPr>
            <a:r>
              <a:rPr lang="en-US" dirty="0" smtClean="0"/>
              <a:t>In the </a:t>
            </a:r>
            <a:r>
              <a:rPr lang="en-US" b="1" dirty="0" smtClean="0"/>
              <a:t>Shape</a:t>
            </a:r>
            <a:r>
              <a:rPr lang="en-US" dirty="0" smtClean="0"/>
              <a:t> </a:t>
            </a:r>
            <a:r>
              <a:rPr lang="en-US" b="1" dirty="0" smtClean="0"/>
              <a:t>Width</a:t>
            </a:r>
            <a:r>
              <a:rPr lang="en-US" dirty="0" smtClean="0"/>
              <a:t> box, enter </a:t>
            </a:r>
            <a:r>
              <a:rPr lang="en-US" b="1" dirty="0" smtClean="0"/>
              <a:t>9.98”</a:t>
            </a:r>
            <a:r>
              <a:rPr lang="en-US" dirty="0" smtClean="0"/>
              <a:t>.</a:t>
            </a:r>
          </a:p>
          <a:p>
            <a:pPr marL="232943" indent="-232943">
              <a:buFont typeface="+mj-lt"/>
              <a:buAutoNum type="arabicPeriod"/>
            </a:pPr>
            <a:r>
              <a:rPr lang="en-US" dirty="0" smtClean="0"/>
              <a:t>On the </a:t>
            </a:r>
            <a:r>
              <a:rPr lang="en-US" b="1" dirty="0" smtClean="0"/>
              <a:t>Home</a:t>
            </a:r>
            <a:r>
              <a:rPr lang="en-US" dirty="0" smtClean="0"/>
              <a:t> tab, in the bottom right corner of the </a:t>
            </a:r>
            <a:r>
              <a:rPr lang="en-US" b="1" dirty="0" smtClean="0"/>
              <a:t>Drawing</a:t>
            </a:r>
            <a:r>
              <a:rPr lang="en-US" dirty="0" smtClean="0"/>
              <a:t> group, click the </a:t>
            </a:r>
            <a:r>
              <a:rPr lang="en-US" b="1" dirty="0" smtClean="0"/>
              <a:t>Format Shape </a:t>
            </a:r>
            <a:r>
              <a:rPr lang="en-US" dirty="0" smtClean="0"/>
              <a:t>dialog box launcher. In the </a:t>
            </a:r>
            <a:r>
              <a:rPr lang="en-US" b="1" dirty="0" smtClean="0"/>
              <a:t>Format Shape </a:t>
            </a:r>
            <a:r>
              <a:rPr lang="en-US" dirty="0" smtClean="0"/>
              <a:t>dialog box, click </a:t>
            </a:r>
            <a:r>
              <a:rPr lang="en-US" b="1" dirty="0" smtClean="0"/>
              <a:t>Line Color </a:t>
            </a:r>
            <a:r>
              <a:rPr lang="en-US" dirty="0" smtClean="0"/>
              <a:t>in the left pane, select </a:t>
            </a:r>
            <a:r>
              <a:rPr lang="en-US" b="1" dirty="0" smtClean="0"/>
              <a:t>Gradient line </a:t>
            </a:r>
            <a:r>
              <a:rPr lang="en-US" dirty="0" smtClean="0"/>
              <a:t>in the </a:t>
            </a:r>
            <a:r>
              <a:rPr lang="en-US" b="1" dirty="0" smtClean="0"/>
              <a:t>Line Color </a:t>
            </a:r>
            <a:r>
              <a:rPr lang="en-US" dirty="0" smtClean="0"/>
              <a:t>pane, and then do the following: </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Down </a:t>
            </a:r>
            <a:r>
              <a:rPr lang="en-US" dirty="0" smtClean="0"/>
              <a:t>(first row, second option from the left).</a:t>
            </a:r>
            <a:endParaRPr lang="en-US" b="1" dirty="0" smtClean="0"/>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two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Blue, Accent 1, Lighter 40% </a:t>
            </a:r>
            <a:r>
              <a:rPr lang="en-US" dirty="0" smtClean="0"/>
              <a:t>(fourth row, fifth option from the left).</a:t>
            </a:r>
          </a:p>
          <a:p>
            <a:pPr marL="1164717" lvl="2" indent="-232943" defTabSz="931774">
              <a:buFont typeface="Arial" pitchFamily="34" charset="0"/>
              <a:buChar char="•"/>
              <a:defRPr/>
            </a:pPr>
            <a:r>
              <a:rPr lang="en-US" dirty="0" smtClean="0"/>
              <a:t>In the </a:t>
            </a:r>
            <a:r>
              <a:rPr lang="en-US" b="1" dirty="0" smtClean="0"/>
              <a:t>Transparency</a:t>
            </a:r>
            <a:r>
              <a:rPr lang="en-US" dirty="0" smtClean="0"/>
              <a:t> box, enter </a:t>
            </a:r>
            <a:r>
              <a:rPr lang="en-US" b="1" dirty="0" smtClean="0"/>
              <a:t>77%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208</a:t>
            </a:r>
            <a:r>
              <a:rPr lang="en-US" dirty="0" smtClean="0"/>
              <a:t>, Green: </a:t>
            </a:r>
            <a:r>
              <a:rPr lang="en-US" b="1" dirty="0" smtClean="0"/>
              <a:t>215</a:t>
            </a:r>
            <a:r>
              <a:rPr lang="en-US" dirty="0" smtClean="0"/>
              <a:t>, Blue: </a:t>
            </a:r>
            <a:r>
              <a:rPr lang="en-US" b="1" dirty="0" smtClean="0"/>
              <a:t>222</a:t>
            </a:r>
            <a:r>
              <a:rPr lang="en-US" dirty="0" smtClean="0"/>
              <a:t>.</a:t>
            </a:r>
          </a:p>
          <a:p>
            <a:pPr marL="1164717" lvl="2" indent="-232943">
              <a:buFont typeface="Arial" pitchFamily="34" charset="0"/>
              <a:buChar char="•"/>
            </a:pPr>
            <a:r>
              <a:rPr lang="en-US" dirty="0" smtClean="0"/>
              <a:t>In the </a:t>
            </a:r>
            <a:r>
              <a:rPr lang="en-US" b="1" dirty="0" smtClean="0"/>
              <a:t>Format Shape </a:t>
            </a:r>
            <a:r>
              <a:rPr lang="en-US" dirty="0" smtClean="0"/>
              <a:t>dialog box, in the </a:t>
            </a:r>
            <a:r>
              <a:rPr lang="en-US" b="1" dirty="0" smtClean="0"/>
              <a:t>Line Style </a:t>
            </a:r>
            <a:r>
              <a:rPr lang="en-US" dirty="0" smtClean="0"/>
              <a:t>pane, in the </a:t>
            </a:r>
            <a:r>
              <a:rPr lang="en-US" b="1" dirty="0" smtClean="0"/>
              <a:t>Transparency</a:t>
            </a:r>
            <a:r>
              <a:rPr lang="en-US" dirty="0" smtClean="0"/>
              <a:t> box, enter </a:t>
            </a:r>
            <a:r>
              <a:rPr lang="en-US" b="1" dirty="0" smtClean="0"/>
              <a:t>90%</a:t>
            </a:r>
            <a:r>
              <a:rPr lang="en-US" dirty="0" smtClean="0"/>
              <a:t>.</a:t>
            </a:r>
          </a:p>
          <a:p>
            <a:pPr marL="232943" indent="-232943">
              <a:buFont typeface="+mj-lt"/>
              <a:buAutoNum type="arabicPeriod"/>
            </a:pPr>
            <a:r>
              <a:rPr lang="en-US" dirty="0" smtClean="0"/>
              <a:t>Also in the </a:t>
            </a:r>
            <a:r>
              <a:rPr lang="en-US" b="1" dirty="0" smtClean="0"/>
              <a:t>Format Shape </a:t>
            </a:r>
            <a:r>
              <a:rPr lang="en-US" dirty="0" smtClean="0"/>
              <a:t>dialog box, click </a:t>
            </a:r>
            <a:r>
              <a:rPr lang="en-US" b="1" dirty="0" smtClean="0"/>
              <a:t>Line Style</a:t>
            </a:r>
            <a:r>
              <a:rPr lang="en-US" dirty="0" smtClean="0"/>
              <a:t> in the left pane. In the </a:t>
            </a:r>
            <a:r>
              <a:rPr lang="en-US" b="1" dirty="0" smtClean="0"/>
              <a:t>Line Style </a:t>
            </a:r>
            <a:r>
              <a:rPr lang="en-US" dirty="0" smtClean="0"/>
              <a:t>pane, in the </a:t>
            </a:r>
            <a:r>
              <a:rPr lang="en-US" b="1" dirty="0" smtClean="0"/>
              <a:t>Width</a:t>
            </a:r>
            <a:r>
              <a:rPr lang="en-US" dirty="0" smtClean="0"/>
              <a:t> box, enter </a:t>
            </a:r>
            <a:r>
              <a:rPr lang="en-US" b="1" dirty="0" smtClean="0"/>
              <a:t>4.25 pt</a:t>
            </a:r>
            <a:r>
              <a:rPr lang="en-US" dirty="0" smtClean="0"/>
              <a:t>. </a:t>
            </a:r>
          </a:p>
          <a:p>
            <a:pPr marL="232943" indent="-232943">
              <a:buFont typeface="+mj-lt"/>
              <a:buAutoNum type="arabicPeriod"/>
            </a:pPr>
            <a:r>
              <a:rPr lang="en-US" dirty="0" smtClean="0"/>
              <a:t>On the </a:t>
            </a:r>
            <a:r>
              <a:rPr lang="en-US" b="1" dirty="0" smtClean="0"/>
              <a:t>Home</a:t>
            </a:r>
            <a:r>
              <a:rPr lang="en-US" dirty="0" smtClean="0"/>
              <a:t> tab, in the </a:t>
            </a:r>
            <a:r>
              <a:rPr lang="en-US" b="1" dirty="0" smtClean="0"/>
              <a:t>Drawing </a:t>
            </a:r>
            <a:r>
              <a:rPr lang="en-US" dirty="0" smtClean="0"/>
              <a:t>group, click </a:t>
            </a:r>
            <a:r>
              <a:rPr lang="en-US" b="1" dirty="0" smtClean="0"/>
              <a:t>Arrange</a:t>
            </a:r>
            <a:r>
              <a:rPr lang="en-US" dirty="0" smtClean="0"/>
              <a:t>, point to </a:t>
            </a:r>
            <a:r>
              <a:rPr lang="en-US" b="1" dirty="0" smtClean="0"/>
              <a:t>Align</a:t>
            </a:r>
            <a:r>
              <a:rPr lang="en-US" dirty="0" smtClean="0"/>
              <a:t>, and then do the following:</a:t>
            </a:r>
          </a:p>
          <a:p>
            <a:pPr marL="698830" lvl="1" indent="-232943">
              <a:buFont typeface="+mj-lt"/>
              <a:buAutoNum type="arabicPeriod"/>
            </a:pPr>
            <a:r>
              <a:rPr lang="en-US" dirty="0" smtClean="0"/>
              <a:t>Click </a:t>
            </a:r>
            <a:r>
              <a:rPr lang="en-US" b="1" dirty="0" smtClean="0"/>
              <a:t>Align to Slide</a:t>
            </a:r>
            <a:r>
              <a:rPr lang="en-US" dirty="0" smtClean="0"/>
              <a:t>.</a:t>
            </a:r>
          </a:p>
          <a:p>
            <a:pPr marL="698830" lvl="1" indent="-232943">
              <a:buFont typeface="+mj-lt"/>
              <a:buAutoNum type="arabicPeriod"/>
            </a:pPr>
            <a:r>
              <a:rPr lang="en-US" dirty="0" smtClean="0"/>
              <a:t>Click </a:t>
            </a:r>
            <a:r>
              <a:rPr lang="en-US" b="1" dirty="0" smtClean="0"/>
              <a:t>Align Left</a:t>
            </a:r>
            <a:r>
              <a:rPr lang="en-US" dirty="0" smtClean="0"/>
              <a:t>. </a:t>
            </a:r>
          </a:p>
          <a:p>
            <a:pPr marL="232943" indent="-232943">
              <a:buFont typeface="+mj-lt"/>
              <a:buAutoNum type="arabicPeriod"/>
            </a:pPr>
            <a:r>
              <a:rPr lang="en-US" dirty="0" smtClean="0"/>
              <a:t>Drag the third arc left on the slide until the two middle yellow adjustment diamonds are lined up with the left edge of the slide. Drag the third arc vertically as needed to position it slightly above the second arc on the slide. </a:t>
            </a:r>
          </a:p>
          <a:p>
            <a:endParaRPr lang="en-US" dirty="0" smtClean="0"/>
          </a:p>
          <a:p>
            <a:endParaRPr lang="en-US" dirty="0" smtClean="0"/>
          </a:p>
          <a:p>
            <a:r>
              <a:rPr lang="en-US" dirty="0" smtClean="0"/>
              <a:t>To reproduce the background on this slide, do the following: </a:t>
            </a:r>
          </a:p>
          <a:p>
            <a:pPr marL="232943" indent="-232943">
              <a:buFont typeface="+mj-lt"/>
              <a:buAutoNum type="arabicPeriod"/>
            </a:pPr>
            <a:r>
              <a:rPr lang="en-US" dirty="0" smtClean="0"/>
              <a:t>Right-click the slide background area, and then click </a:t>
            </a:r>
            <a:r>
              <a:rPr lang="en-US" b="1" dirty="0" smtClean="0"/>
              <a:t>Format Background</a:t>
            </a:r>
            <a:r>
              <a:rPr lang="en-US" dirty="0" smtClean="0"/>
              <a:t>. In the </a:t>
            </a:r>
            <a:r>
              <a:rPr lang="en-US" b="1" dirty="0" smtClean="0"/>
              <a:t>Format Background </a:t>
            </a:r>
            <a:r>
              <a:rPr lang="en-US" dirty="0" smtClean="0"/>
              <a:t>dialog box, click </a:t>
            </a:r>
            <a:r>
              <a:rPr lang="en-US" b="1" dirty="0" smtClean="0"/>
              <a:t>Fill</a:t>
            </a:r>
            <a:r>
              <a:rPr lang="en-US" dirty="0" smtClean="0"/>
              <a:t> in the left pane, select </a:t>
            </a:r>
            <a:r>
              <a:rPr lang="en-US" b="1" dirty="0" smtClean="0"/>
              <a:t>Gradient fill</a:t>
            </a:r>
            <a:r>
              <a:rPr lang="en-US" dirty="0" smtClean="0"/>
              <a:t> in the </a:t>
            </a:r>
            <a:r>
              <a:rPr lang="en-US" b="1" dirty="0" smtClean="0"/>
              <a:t>Fill</a:t>
            </a:r>
            <a:r>
              <a:rPr lang="en-US" dirty="0" smtClean="0"/>
              <a:t> pane, and then do the following:</a:t>
            </a:r>
          </a:p>
          <a:p>
            <a:pPr marL="698830" lvl="1" indent="-232943">
              <a:buFont typeface="Arial" pitchFamily="34" charset="0"/>
              <a:buChar char="•"/>
            </a:pPr>
            <a:r>
              <a:rPr lang="en-US" dirty="0" smtClean="0"/>
              <a:t>In the </a:t>
            </a:r>
            <a:r>
              <a:rPr lang="en-US" b="1" dirty="0" smtClean="0"/>
              <a:t>Type</a:t>
            </a:r>
            <a:r>
              <a:rPr lang="en-US" dirty="0" smtClean="0"/>
              <a:t> list, select </a:t>
            </a:r>
            <a:r>
              <a:rPr lang="en-US" b="1" dirty="0" smtClean="0"/>
              <a:t>Linear</a:t>
            </a:r>
            <a:r>
              <a:rPr lang="en-US" dirty="0" smtClean="0"/>
              <a:t>.</a:t>
            </a:r>
          </a:p>
          <a:p>
            <a:pPr marL="698830" lvl="1" indent="-232943">
              <a:buFont typeface="Arial" pitchFamily="34" charset="0"/>
              <a:buChar char="•"/>
            </a:pPr>
            <a:r>
              <a:rPr lang="en-US" dirty="0" smtClean="0"/>
              <a:t>Click the button next to </a:t>
            </a:r>
            <a:r>
              <a:rPr lang="en-US" b="1" dirty="0" smtClean="0"/>
              <a:t>Direction</a:t>
            </a:r>
            <a:r>
              <a:rPr lang="en-US" dirty="0" smtClean="0"/>
              <a:t>, and then click </a:t>
            </a:r>
            <a:r>
              <a:rPr lang="en-US" b="1" dirty="0" smtClean="0"/>
              <a:t>Linear Up </a:t>
            </a:r>
            <a:r>
              <a:rPr lang="en-US" dirty="0" smtClean="0"/>
              <a:t> (second row, second option from the left). </a:t>
            </a:r>
            <a:endParaRPr lang="en-US" b="1" dirty="0" smtClean="0"/>
          </a:p>
          <a:p>
            <a:pPr marL="698830" lvl="1" indent="-232943">
              <a:buFont typeface="Arial" pitchFamily="34" charset="0"/>
              <a:buChar char="•"/>
            </a:pPr>
            <a:r>
              <a:rPr lang="en-US" dirty="0" smtClean="0"/>
              <a:t>In the </a:t>
            </a:r>
            <a:r>
              <a:rPr lang="en-US" b="1" dirty="0" smtClean="0"/>
              <a:t>Angle</a:t>
            </a:r>
            <a:r>
              <a:rPr lang="en-US" dirty="0" smtClean="0"/>
              <a:t> box, enter </a:t>
            </a:r>
            <a:r>
              <a:rPr lang="en-US" b="1" dirty="0" smtClean="0"/>
              <a:t>270⁰</a:t>
            </a:r>
            <a:r>
              <a:rPr lang="en-US" dirty="0" smtClean="0"/>
              <a:t>.</a:t>
            </a:r>
          </a:p>
          <a:p>
            <a:pPr marL="698830" lvl="1" indent="-232943">
              <a:buFont typeface="Arial" pitchFamily="34" charset="0"/>
              <a:buChar char="•"/>
            </a:pPr>
            <a:r>
              <a:rPr lang="en-US" dirty="0" smtClean="0"/>
              <a:t>Under </a:t>
            </a:r>
            <a:r>
              <a:rPr lang="en-US" b="1" dirty="0" smtClean="0"/>
              <a:t>Gradient stops</a:t>
            </a:r>
            <a:r>
              <a:rPr lang="en-US" dirty="0" smtClean="0"/>
              <a:t>, click </a:t>
            </a:r>
            <a:r>
              <a:rPr lang="en-US" b="1" dirty="0" smtClean="0"/>
              <a:t>Add gradient stop</a:t>
            </a:r>
            <a:r>
              <a:rPr lang="en-US" dirty="0" smtClean="0"/>
              <a:t> or </a:t>
            </a:r>
            <a:r>
              <a:rPr lang="en-US" b="1" dirty="0" smtClean="0"/>
              <a:t>Remove gradient stop</a:t>
            </a:r>
            <a:r>
              <a:rPr lang="en-US" dirty="0" smtClean="0"/>
              <a:t> until four stops appear in the slider</a:t>
            </a:r>
          </a:p>
          <a:p>
            <a:pPr marL="232943" indent="-232943">
              <a:buFont typeface="+mj-lt"/>
              <a:buAutoNum type="arabicPeriod"/>
            </a:pPr>
            <a:r>
              <a:rPr lang="en-US" dirty="0" smtClean="0"/>
              <a:t>Also under </a:t>
            </a:r>
            <a:r>
              <a:rPr lang="en-US" b="1" dirty="0" smtClean="0"/>
              <a:t>Gradient stops</a:t>
            </a:r>
            <a:r>
              <a:rPr lang="en-US" dirty="0" smtClean="0"/>
              <a:t>, customize the gradient stops that you added as follows:</a:t>
            </a:r>
          </a:p>
          <a:p>
            <a:pPr marL="698830" lvl="1" indent="-232943">
              <a:buFont typeface="Arial" pitchFamily="34" charset="0"/>
              <a:buChar char="•"/>
            </a:pPr>
            <a:r>
              <a:rPr lang="en-US" dirty="0" smtClean="0"/>
              <a:t>Select the first stop in the slider, and then do the following:</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pPr marL="698830" lvl="1" indent="-232943">
              <a:buFont typeface="Arial" pitchFamily="34" charset="0"/>
              <a:buChar char="•"/>
            </a:pPr>
            <a:r>
              <a:rPr lang="en-US" dirty="0" smtClean="0"/>
              <a:t>Select the second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30%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third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70%</a:t>
            </a:r>
            <a:r>
              <a:rPr lang="en-US" dirty="0" smtClean="0"/>
              <a:t>.</a:t>
            </a:r>
          </a:p>
          <a:p>
            <a:pPr marL="1164717" lvl="2" indent="-232943">
              <a:buFont typeface="Arial" pitchFamily="34" charset="0"/>
              <a:buChar char="•"/>
            </a:pPr>
            <a:r>
              <a:rPr lang="en-US" dirty="0" smtClean="0"/>
              <a:t>Click the button next to </a:t>
            </a:r>
            <a:r>
              <a:rPr lang="en-US" b="1" dirty="0" smtClean="0"/>
              <a:t>Color,</a:t>
            </a:r>
            <a:r>
              <a:rPr lang="en-US" dirty="0" smtClean="0"/>
              <a:t> and then under </a:t>
            </a:r>
            <a:r>
              <a:rPr lang="en-US" b="1" dirty="0" smtClean="0"/>
              <a:t>Theme Colors </a:t>
            </a:r>
            <a:r>
              <a:rPr lang="en-US" dirty="0" smtClean="0"/>
              <a:t> click </a:t>
            </a:r>
            <a:r>
              <a:rPr lang="en-US" b="1" dirty="0" smtClean="0"/>
              <a:t>White, Background 1 </a:t>
            </a:r>
            <a:r>
              <a:rPr lang="en-US" dirty="0" smtClean="0"/>
              <a:t>(first row, first option from the left).</a:t>
            </a:r>
          </a:p>
          <a:p>
            <a:pPr marL="698830" lvl="1" indent="-232943">
              <a:buFont typeface="Arial" pitchFamily="34" charset="0"/>
              <a:buChar char="•"/>
            </a:pPr>
            <a:r>
              <a:rPr lang="en-US" dirty="0" smtClean="0"/>
              <a:t>Select the fourth stop in the slider, and then do the following: </a:t>
            </a:r>
          </a:p>
          <a:p>
            <a:pPr marL="1164717" lvl="2" indent="-232943">
              <a:buFont typeface="Arial" pitchFamily="34" charset="0"/>
              <a:buChar char="•"/>
            </a:pPr>
            <a:r>
              <a:rPr lang="en-US" dirty="0" smtClean="0"/>
              <a:t>In the </a:t>
            </a:r>
            <a:r>
              <a:rPr lang="en-US" b="1" dirty="0" smtClean="0"/>
              <a:t>Position </a:t>
            </a:r>
            <a:r>
              <a:rPr lang="en-US" dirty="0" smtClean="0"/>
              <a:t>box, enter </a:t>
            </a:r>
            <a:r>
              <a:rPr lang="en-US" b="1" dirty="0" smtClean="0"/>
              <a:t>100%</a:t>
            </a:r>
            <a:r>
              <a:rPr lang="en-US" dirty="0" smtClean="0"/>
              <a:t>.</a:t>
            </a:r>
          </a:p>
          <a:p>
            <a:pPr marL="1164717" lvl="2" indent="-232943" defTabSz="931774">
              <a:buFont typeface="Arial" pitchFamily="34" charset="0"/>
              <a:buChar char="•"/>
              <a:defRPr/>
            </a:pPr>
            <a:r>
              <a:rPr lang="en-US" dirty="0" smtClean="0"/>
              <a:t>Click the button next to </a:t>
            </a:r>
            <a:r>
              <a:rPr lang="en-US" b="1" dirty="0" smtClean="0"/>
              <a:t>Color</a:t>
            </a:r>
            <a:r>
              <a:rPr lang="en-US" dirty="0" smtClean="0"/>
              <a:t>, click </a:t>
            </a:r>
            <a:r>
              <a:rPr lang="en-US" b="1" dirty="0" smtClean="0"/>
              <a:t>More Colors</a:t>
            </a:r>
            <a:r>
              <a:rPr lang="en-US" dirty="0" smtClean="0"/>
              <a:t>, and then in the </a:t>
            </a:r>
            <a:r>
              <a:rPr lang="en-US" b="1" dirty="0" smtClean="0"/>
              <a:t>Colors</a:t>
            </a:r>
            <a:r>
              <a:rPr lang="en-US" dirty="0" smtClean="0"/>
              <a:t> dialog box, on the </a:t>
            </a:r>
            <a:r>
              <a:rPr lang="en-US" b="1" dirty="0" smtClean="0"/>
              <a:t>Custom</a:t>
            </a:r>
            <a:r>
              <a:rPr lang="en-US" dirty="0" smtClean="0"/>
              <a:t> tab, enter values for Red: </a:t>
            </a:r>
            <a:r>
              <a:rPr lang="en-US" b="1" dirty="0" smtClean="0"/>
              <a:t>167</a:t>
            </a:r>
            <a:r>
              <a:rPr lang="en-US" dirty="0" smtClean="0"/>
              <a:t>, Green: </a:t>
            </a:r>
            <a:r>
              <a:rPr lang="en-US" b="1" dirty="0" smtClean="0"/>
              <a:t>185</a:t>
            </a:r>
            <a:r>
              <a:rPr lang="en-US" dirty="0" smtClean="0"/>
              <a:t>, Blue: </a:t>
            </a:r>
            <a:r>
              <a:rPr lang="en-US" b="1" dirty="0" smtClean="0"/>
              <a:t>197</a:t>
            </a:r>
            <a:r>
              <a:rPr lang="en-US" dirty="0" smtClean="0"/>
              <a:t>.</a:t>
            </a:r>
          </a:p>
          <a:p>
            <a:endParaRPr lang="en-US" dirty="0" smtClean="0"/>
          </a:p>
        </p:txBody>
      </p:sp>
      <p:sp>
        <p:nvSpPr>
          <p:cNvPr id="6" name="Slide Image Placeholder 5"/>
          <p:cNvSpPr>
            <a:spLocks noGrp="1" noRot="1" noChangeAspect="1"/>
          </p:cNvSpPr>
          <p:nvPr>
            <p:ph type="sldImg"/>
          </p:nvPr>
        </p:nvSpPr>
        <p:spPr>
          <a:xfrm>
            <a:off x="552450" y="468313"/>
            <a:ext cx="3198813" cy="2398712"/>
          </a:xfr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318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7357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228951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226991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0573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2177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757845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45256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9448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50411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843518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4/11/2012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008097025"/>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7" name="Arc 6"/>
          <p:cNvSpPr/>
          <p:nvPr/>
        </p:nvSpPr>
        <p:spPr>
          <a:xfrm>
            <a:off x="-3086100" y="0"/>
            <a:ext cx="6172200" cy="5029200"/>
          </a:xfrm>
          <a:prstGeom prst="arc">
            <a:avLst>
              <a:gd name="adj1" fmla="val 16200000"/>
              <a:gd name="adj2" fmla="val 5392005"/>
            </a:avLst>
          </a:prstGeom>
          <a:blipFill dpi="0" rotWithShape="1">
            <a:blip r:embed="rId3" cstate="print"/>
            <a:srcRect/>
            <a:tile tx="0" ty="0" sx="100000" sy="100000" flip="none" algn="tl"/>
          </a:blipFill>
          <a:ln>
            <a:noFill/>
          </a:ln>
          <a:effectLst>
            <a:innerShdw blurRad="254000" dist="254000" dir="18900000">
              <a:prstClr val="black">
                <a:alpha val="3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505200" y="304800"/>
            <a:ext cx="5334000" cy="1938992"/>
          </a:xfrm>
          <a:prstGeom prst="rect">
            <a:avLst/>
          </a:prstGeom>
          <a:noFill/>
        </p:spPr>
        <p:txBody>
          <a:bodyPr wrap="square" rtlCol="0">
            <a:spAutoFit/>
          </a:bodyPr>
          <a:lstStyle/>
          <a:p>
            <a:r>
              <a:rPr lang="en-US" sz="4000" dirty="0" smtClean="0"/>
              <a:t>STEM Education and Outreach: Indoor Air </a:t>
            </a:r>
            <a:r>
              <a:rPr lang="en-US" sz="4000" dirty="0" smtClean="0"/>
              <a:t>Quality In Schools</a:t>
            </a:r>
            <a:endParaRPr lang="en-US" sz="4000" dirty="0"/>
          </a:p>
        </p:txBody>
      </p:sp>
      <p:sp>
        <p:nvSpPr>
          <p:cNvPr id="6" name="TextBox 5"/>
          <p:cNvSpPr txBox="1"/>
          <p:nvPr/>
        </p:nvSpPr>
        <p:spPr>
          <a:xfrm>
            <a:off x="3048000" y="3733800"/>
            <a:ext cx="5943600" cy="1938992"/>
          </a:xfrm>
          <a:prstGeom prst="rect">
            <a:avLst/>
          </a:prstGeom>
          <a:noFill/>
        </p:spPr>
        <p:txBody>
          <a:bodyPr wrap="square" rtlCol="0">
            <a:spAutoFit/>
          </a:bodyPr>
          <a:lstStyle/>
          <a:p>
            <a:r>
              <a:rPr lang="en-US" sz="2400" dirty="0" smtClean="0"/>
              <a:t>Leticia Delgado</a:t>
            </a:r>
          </a:p>
          <a:p>
            <a:r>
              <a:rPr lang="en-US" sz="2400" dirty="0" smtClean="0"/>
              <a:t>Northern Arizona University</a:t>
            </a:r>
          </a:p>
          <a:p>
            <a:r>
              <a:rPr lang="en-US" sz="2400" dirty="0" smtClean="0"/>
              <a:t>Mentors: Mansel Nelson &amp; Graylynn Hudson</a:t>
            </a:r>
          </a:p>
          <a:p>
            <a:r>
              <a:rPr lang="en-US" sz="2400" dirty="0" smtClean="0"/>
              <a:t>Environmental Education Outreach Program</a:t>
            </a:r>
          </a:p>
          <a:p>
            <a:r>
              <a:rPr lang="en-US" sz="2400" dirty="0" smtClean="0"/>
              <a:t>NASA Space Grant Symposium April 21, 2012</a:t>
            </a:r>
            <a:endParaRPr lang="en-US" sz="2400" dirty="0"/>
          </a:p>
        </p:txBody>
      </p:sp>
      <p:pic>
        <p:nvPicPr>
          <p:cNvPr id="10242" name="Picture 2" descr="http://spacegrant.arizona.edu/gallery/var/albums/Logos/azsgc_white_lg.jpg"/>
          <p:cNvPicPr>
            <a:picLocks noChangeAspect="1" noChangeArrowheads="1"/>
          </p:cNvPicPr>
          <p:nvPr/>
        </p:nvPicPr>
        <p:blipFill>
          <a:blip r:embed="rId4" cstate="print"/>
          <a:srcRect/>
          <a:stretch>
            <a:fillRect/>
          </a:stretch>
        </p:blipFill>
        <p:spPr bwMode="auto">
          <a:xfrm>
            <a:off x="8229600" y="5650992"/>
            <a:ext cx="762000" cy="1082040"/>
          </a:xfrm>
          <a:prstGeom prst="rect">
            <a:avLst/>
          </a:prstGeom>
          <a:noFill/>
        </p:spPr>
      </p:pic>
      <p:pic>
        <p:nvPicPr>
          <p:cNvPr id="10244" name="Picture 4" descr="http://spacegrant.arizona.edu/gallery/var/albums/Logos/nic_web300x250ppi.png"/>
          <p:cNvPicPr>
            <a:picLocks noChangeAspect="1" noChangeArrowheads="1"/>
          </p:cNvPicPr>
          <p:nvPr/>
        </p:nvPicPr>
        <p:blipFill>
          <a:blip r:embed="rId5" cstate="print"/>
          <a:srcRect/>
          <a:stretch>
            <a:fillRect/>
          </a:stretch>
        </p:blipFill>
        <p:spPr bwMode="auto">
          <a:xfrm>
            <a:off x="4343400" y="5638800"/>
            <a:ext cx="1296778" cy="1076326"/>
          </a:xfrm>
          <a:prstGeom prst="rect">
            <a:avLst/>
          </a:prstGeom>
          <a:noFill/>
        </p:spPr>
      </p:pic>
      <p:pic>
        <p:nvPicPr>
          <p:cNvPr id="10246" name="Picture 6" descr="http://www.cefns.nau.edu/~jg455/images/NAU_Logo_BigHor.gif"/>
          <p:cNvPicPr>
            <a:picLocks noChangeAspect="1" noChangeArrowheads="1"/>
          </p:cNvPicPr>
          <p:nvPr/>
        </p:nvPicPr>
        <p:blipFill>
          <a:blip r:embed="rId6" cstate="print"/>
          <a:srcRect/>
          <a:stretch>
            <a:fillRect/>
          </a:stretch>
        </p:blipFill>
        <p:spPr bwMode="auto">
          <a:xfrm>
            <a:off x="152400" y="5867400"/>
            <a:ext cx="2514600" cy="837013"/>
          </a:xfrm>
          <a:prstGeom prst="rect">
            <a:avLst/>
          </a:prstGeom>
          <a:noFill/>
        </p:spPr>
      </p:pic>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81000" y="304800"/>
            <a:ext cx="8458200" cy="707886"/>
          </a:xfrm>
          <a:prstGeom prst="rect">
            <a:avLst/>
          </a:prstGeom>
          <a:noFill/>
        </p:spPr>
        <p:txBody>
          <a:bodyPr wrap="square" rtlCol="0">
            <a:spAutoFit/>
          </a:bodyPr>
          <a:lstStyle/>
          <a:p>
            <a:pPr algn="ctr"/>
            <a:r>
              <a:rPr lang="en-US" sz="4000" dirty="0" smtClean="0"/>
              <a:t>Outcomes</a:t>
            </a:r>
            <a:endParaRPr lang="en-US" sz="4000" dirty="0"/>
          </a:p>
        </p:txBody>
      </p:sp>
      <p:sp>
        <p:nvSpPr>
          <p:cNvPr id="6" name="TextBox 5"/>
          <p:cNvSpPr txBox="1"/>
          <p:nvPr/>
        </p:nvSpPr>
        <p:spPr>
          <a:xfrm>
            <a:off x="838200" y="1295400"/>
            <a:ext cx="7086600" cy="5078313"/>
          </a:xfrm>
          <a:prstGeom prst="rect">
            <a:avLst/>
          </a:prstGeom>
          <a:noFill/>
        </p:spPr>
        <p:txBody>
          <a:bodyPr wrap="square" rtlCol="0">
            <a:spAutoFit/>
          </a:bodyPr>
          <a:lstStyle/>
          <a:p>
            <a:pPr>
              <a:lnSpc>
                <a:spcPct val="150000"/>
              </a:lnSpc>
              <a:buFont typeface="Arial" pitchFamily="34" charset="0"/>
              <a:buChar char="•"/>
            </a:pPr>
            <a:r>
              <a:rPr lang="en-US" sz="2400" dirty="0" smtClean="0"/>
              <a:t> Provided information and resources to school </a:t>
            </a:r>
            <a:r>
              <a:rPr lang="en-US" sz="2400" dirty="0" smtClean="0"/>
              <a:t> </a:t>
            </a:r>
          </a:p>
          <a:p>
            <a:pPr>
              <a:lnSpc>
                <a:spcPct val="150000"/>
              </a:lnSpc>
            </a:pPr>
            <a:r>
              <a:rPr lang="en-US" sz="2400" dirty="0" smtClean="0"/>
              <a:t> </a:t>
            </a:r>
            <a:r>
              <a:rPr lang="en-US" sz="2400" dirty="0" smtClean="0"/>
              <a:t>  </a:t>
            </a:r>
            <a:r>
              <a:rPr lang="en-US" sz="2400" dirty="0" smtClean="0"/>
              <a:t>administrators </a:t>
            </a:r>
            <a:r>
              <a:rPr lang="en-US" sz="2400" dirty="0" smtClean="0"/>
              <a:t>to address IAQ issues</a:t>
            </a:r>
          </a:p>
          <a:p>
            <a:pPr>
              <a:lnSpc>
                <a:spcPct val="150000"/>
              </a:lnSpc>
              <a:buFont typeface="Arial" pitchFamily="34" charset="0"/>
              <a:buChar char="•"/>
            </a:pPr>
            <a:endParaRPr lang="en-US" sz="2400" dirty="0" smtClean="0"/>
          </a:p>
          <a:p>
            <a:pPr>
              <a:lnSpc>
                <a:spcPct val="150000"/>
              </a:lnSpc>
              <a:buFont typeface="Arial" pitchFamily="34" charset="0"/>
              <a:buChar char="•"/>
            </a:pPr>
            <a:r>
              <a:rPr lang="en-US" sz="2400" dirty="0" smtClean="0"/>
              <a:t> Students </a:t>
            </a:r>
            <a:r>
              <a:rPr lang="en-US" sz="2400" dirty="0" smtClean="0"/>
              <a:t>gained</a:t>
            </a:r>
            <a:r>
              <a:rPr lang="en-US" sz="2400" dirty="0" smtClean="0"/>
              <a:t> </a:t>
            </a:r>
            <a:r>
              <a:rPr lang="en-US" sz="2400" dirty="0" smtClean="0"/>
              <a:t>hands on </a:t>
            </a:r>
            <a:r>
              <a:rPr lang="en-US" sz="2400" dirty="0" smtClean="0"/>
              <a:t>experienced</a:t>
            </a:r>
            <a:r>
              <a:rPr lang="en-US" sz="2400" dirty="0" smtClean="0"/>
              <a:t> </a:t>
            </a:r>
            <a:r>
              <a:rPr lang="en-US" sz="2400" dirty="0" smtClean="0"/>
              <a:t>in </a:t>
            </a:r>
            <a:r>
              <a:rPr lang="en-US" sz="2400" dirty="0" smtClean="0"/>
              <a:t> </a:t>
            </a:r>
          </a:p>
          <a:p>
            <a:pPr>
              <a:lnSpc>
                <a:spcPct val="150000"/>
              </a:lnSpc>
            </a:pPr>
            <a:r>
              <a:rPr lang="en-US" sz="2400" dirty="0" smtClean="0"/>
              <a:t> </a:t>
            </a:r>
            <a:r>
              <a:rPr lang="en-US" sz="2400" dirty="0" smtClean="0"/>
              <a:t>  </a:t>
            </a:r>
            <a:r>
              <a:rPr lang="en-US" sz="2400" dirty="0" smtClean="0"/>
              <a:t>conducting their </a:t>
            </a:r>
            <a:r>
              <a:rPr lang="en-US" sz="2400" dirty="0" smtClean="0"/>
              <a:t>own assessments</a:t>
            </a:r>
          </a:p>
          <a:p>
            <a:pPr>
              <a:lnSpc>
                <a:spcPct val="150000"/>
              </a:lnSpc>
              <a:buFont typeface="Arial" pitchFamily="34" charset="0"/>
              <a:buChar char="•"/>
            </a:pPr>
            <a:endParaRPr lang="en-US" sz="2400" dirty="0" smtClean="0"/>
          </a:p>
          <a:p>
            <a:pPr>
              <a:lnSpc>
                <a:spcPct val="150000"/>
              </a:lnSpc>
              <a:buFont typeface="Arial" pitchFamily="34" charset="0"/>
              <a:buChar char="•"/>
            </a:pPr>
            <a:r>
              <a:rPr lang="en-US" sz="2400" dirty="0" smtClean="0"/>
              <a:t>  Had a great experience working alongside students </a:t>
            </a:r>
            <a:endParaRPr lang="en-US" sz="2400" dirty="0" smtClean="0"/>
          </a:p>
          <a:p>
            <a:pPr>
              <a:lnSpc>
                <a:spcPct val="150000"/>
              </a:lnSpc>
            </a:pPr>
            <a:r>
              <a:rPr lang="en-US" sz="2400" dirty="0" smtClean="0"/>
              <a:t> </a:t>
            </a:r>
            <a:r>
              <a:rPr lang="en-US" sz="2400" dirty="0" smtClean="0"/>
              <a:t>   </a:t>
            </a:r>
            <a:r>
              <a:rPr lang="en-US" sz="2400" dirty="0" smtClean="0"/>
              <a:t>and </a:t>
            </a:r>
            <a:r>
              <a:rPr lang="en-US" sz="2400" dirty="0" smtClean="0"/>
              <a:t>staff to improve IAQ</a:t>
            </a:r>
          </a:p>
          <a:p>
            <a:pPr>
              <a:lnSpc>
                <a:spcPct val="150000"/>
              </a:lnSpc>
              <a:buFont typeface="Arial" pitchFamily="34" charset="0"/>
              <a:buChar char="•"/>
            </a:pPr>
            <a:endParaRPr lang="en-US" sz="2400" dirty="0" smtClean="0"/>
          </a:p>
        </p:txBody>
      </p:sp>
      <p:pic>
        <p:nvPicPr>
          <p:cNvPr id="10" name="Picture 2" descr="http://spacegrant.arizona.edu/gallery/var/albums/Logos/azsgc_white_lg.jpg"/>
          <p:cNvPicPr>
            <a:picLocks noChangeAspect="1" noChangeArrowheads="1"/>
          </p:cNvPicPr>
          <p:nvPr/>
        </p:nvPicPr>
        <p:blipFill>
          <a:blip r:embed="rId3" cstate="print"/>
          <a:srcRect/>
          <a:stretch>
            <a:fillRect/>
          </a:stretch>
        </p:blipFill>
        <p:spPr bwMode="auto">
          <a:xfrm>
            <a:off x="8229600" y="5650992"/>
            <a:ext cx="762000" cy="1082040"/>
          </a:xfrm>
          <a:prstGeom prst="rect">
            <a:avLst/>
          </a:prstGeom>
          <a:noFill/>
        </p:spPr>
      </p:pic>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81000" y="304800"/>
            <a:ext cx="8458200" cy="707886"/>
          </a:xfrm>
          <a:prstGeom prst="rect">
            <a:avLst/>
          </a:prstGeom>
          <a:noFill/>
        </p:spPr>
        <p:txBody>
          <a:bodyPr wrap="square" rtlCol="0">
            <a:spAutoFit/>
          </a:bodyPr>
          <a:lstStyle/>
          <a:p>
            <a:pPr algn="ctr"/>
            <a:r>
              <a:rPr lang="en-US" sz="4000" dirty="0" smtClean="0"/>
              <a:t>Acknowledgements </a:t>
            </a:r>
            <a:endParaRPr lang="en-US" sz="4000" dirty="0"/>
          </a:p>
        </p:txBody>
      </p:sp>
      <p:pic>
        <p:nvPicPr>
          <p:cNvPr id="10" name="Picture 2" descr="http://spacegrant.arizona.edu/gallery/var/albums/Logos/azsgc_white_lg.jpg"/>
          <p:cNvPicPr>
            <a:picLocks noChangeAspect="1" noChangeArrowheads="1"/>
          </p:cNvPicPr>
          <p:nvPr/>
        </p:nvPicPr>
        <p:blipFill>
          <a:blip r:embed="rId3" cstate="print"/>
          <a:srcRect/>
          <a:stretch>
            <a:fillRect/>
          </a:stretch>
        </p:blipFill>
        <p:spPr bwMode="auto">
          <a:xfrm>
            <a:off x="6248400" y="3962400"/>
            <a:ext cx="1448873" cy="2057400"/>
          </a:xfrm>
          <a:prstGeom prst="rect">
            <a:avLst/>
          </a:prstGeom>
          <a:noFill/>
        </p:spPr>
      </p:pic>
      <p:sp>
        <p:nvSpPr>
          <p:cNvPr id="11" name="TextBox 10"/>
          <p:cNvSpPr txBox="1"/>
          <p:nvPr/>
        </p:nvSpPr>
        <p:spPr>
          <a:xfrm>
            <a:off x="228600" y="1295400"/>
            <a:ext cx="8610600" cy="3416320"/>
          </a:xfrm>
          <a:prstGeom prst="rect">
            <a:avLst/>
          </a:prstGeom>
          <a:noFill/>
        </p:spPr>
        <p:txBody>
          <a:bodyPr wrap="square" rtlCol="0">
            <a:spAutoFit/>
          </a:bodyPr>
          <a:lstStyle/>
          <a:p>
            <a:pPr>
              <a:buFont typeface="Arial" pitchFamily="34" charset="0"/>
              <a:buChar char="•"/>
            </a:pPr>
            <a:r>
              <a:rPr lang="en-US" sz="2400" dirty="0" smtClean="0"/>
              <a:t> Mansel Nelson</a:t>
            </a:r>
          </a:p>
          <a:p>
            <a:pPr>
              <a:buFont typeface="Arial" pitchFamily="34" charset="0"/>
              <a:buChar char="•"/>
            </a:pPr>
            <a:endParaRPr lang="en-US" sz="2400" dirty="0" smtClean="0"/>
          </a:p>
          <a:p>
            <a:pPr>
              <a:buFont typeface="Arial" pitchFamily="34" charset="0"/>
              <a:buChar char="•"/>
            </a:pPr>
            <a:r>
              <a:rPr lang="en-US" sz="2400" dirty="0" smtClean="0"/>
              <a:t> Graylynn Hudson</a:t>
            </a:r>
          </a:p>
          <a:p>
            <a:pPr>
              <a:buFont typeface="Arial" pitchFamily="34" charset="0"/>
              <a:buChar char="•"/>
            </a:pPr>
            <a:endParaRPr lang="en-US" sz="2400" dirty="0" smtClean="0"/>
          </a:p>
          <a:p>
            <a:pPr>
              <a:buFont typeface="Arial" pitchFamily="34" charset="0"/>
              <a:buChar char="•"/>
            </a:pPr>
            <a:r>
              <a:rPr lang="en-US" sz="2400" dirty="0" smtClean="0"/>
              <a:t> Kathleen </a:t>
            </a:r>
            <a:r>
              <a:rPr lang="en-US" sz="2400" dirty="0" smtClean="0"/>
              <a:t>Stigmon</a:t>
            </a:r>
          </a:p>
          <a:p>
            <a:pPr>
              <a:buFont typeface="Arial" pitchFamily="34" charset="0"/>
              <a:buChar char="•"/>
            </a:pPr>
            <a:endParaRPr lang="en-US" sz="2400" dirty="0" smtClean="0"/>
          </a:p>
          <a:p>
            <a:pPr>
              <a:buFont typeface="Arial" pitchFamily="34" charset="0"/>
              <a:buChar char="•"/>
            </a:pPr>
            <a:r>
              <a:rPr lang="en-US" sz="2400" dirty="0" smtClean="0"/>
              <a:t> Nadine Barlow</a:t>
            </a:r>
          </a:p>
          <a:p>
            <a:pPr>
              <a:buFont typeface="Arial" pitchFamily="34" charset="0"/>
              <a:buChar char="•"/>
            </a:pPr>
            <a:endParaRPr lang="en-US" sz="2400" dirty="0" smtClean="0"/>
          </a:p>
          <a:p>
            <a:pPr>
              <a:buFont typeface="Arial" pitchFamily="34" charset="0"/>
              <a:buChar char="•"/>
            </a:pPr>
            <a:r>
              <a:rPr lang="en-US" sz="2400" dirty="0" smtClean="0"/>
              <a:t> Environmental Education Outreach Program</a:t>
            </a:r>
            <a:endParaRPr lang="en-US" sz="2400" dirty="0"/>
          </a:p>
        </p:txBody>
      </p:sp>
      <p:pic>
        <p:nvPicPr>
          <p:cNvPr id="12" name="Picture 4" descr="http://spacegrant.arizona.edu/gallery/var/albums/Logos/nic_web300x250ppi.png"/>
          <p:cNvPicPr>
            <a:picLocks noChangeAspect="1" noChangeArrowheads="1"/>
          </p:cNvPicPr>
          <p:nvPr/>
        </p:nvPicPr>
        <p:blipFill>
          <a:blip r:embed="rId4" cstate="print"/>
          <a:srcRect/>
          <a:stretch>
            <a:fillRect/>
          </a:stretch>
        </p:blipFill>
        <p:spPr bwMode="auto">
          <a:xfrm>
            <a:off x="5791200" y="1524000"/>
            <a:ext cx="2057400" cy="1707642"/>
          </a:xfrm>
          <a:prstGeom prst="rect">
            <a:avLst/>
          </a:prstGeom>
          <a:noFill/>
        </p:spPr>
      </p:pic>
      <p:pic>
        <p:nvPicPr>
          <p:cNvPr id="13" name="Picture 6" descr="http://www.cefns.nau.edu/~jg455/images/NAU_Logo_BigHor.gif"/>
          <p:cNvPicPr>
            <a:picLocks noChangeAspect="1" noChangeArrowheads="1"/>
          </p:cNvPicPr>
          <p:nvPr/>
        </p:nvPicPr>
        <p:blipFill>
          <a:blip r:embed="rId5" cstate="print"/>
          <a:srcRect/>
          <a:stretch>
            <a:fillRect/>
          </a:stretch>
        </p:blipFill>
        <p:spPr bwMode="auto">
          <a:xfrm>
            <a:off x="533400" y="5257800"/>
            <a:ext cx="2895600" cy="963833"/>
          </a:xfrm>
          <a:prstGeom prst="rect">
            <a:avLst/>
          </a:prstGeom>
          <a:noFill/>
        </p:spPr>
      </p:pic>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609600" y="762000"/>
            <a:ext cx="7239000" cy="707886"/>
          </a:xfrm>
          <a:prstGeom prst="rect">
            <a:avLst/>
          </a:prstGeom>
          <a:noFill/>
        </p:spPr>
        <p:txBody>
          <a:bodyPr wrap="square" rtlCol="0">
            <a:spAutoFit/>
          </a:bodyPr>
          <a:lstStyle/>
          <a:p>
            <a:pPr algn="ctr"/>
            <a:r>
              <a:rPr lang="en-US" sz="4000" dirty="0" smtClean="0"/>
              <a:t>Objectives</a:t>
            </a:r>
            <a:endParaRPr lang="en-US" sz="4000" dirty="0"/>
          </a:p>
        </p:txBody>
      </p:sp>
      <p:sp>
        <p:nvSpPr>
          <p:cNvPr id="6" name="TextBox 5"/>
          <p:cNvSpPr txBox="1"/>
          <p:nvPr/>
        </p:nvSpPr>
        <p:spPr>
          <a:xfrm>
            <a:off x="914400" y="1676400"/>
            <a:ext cx="7543800" cy="3385542"/>
          </a:xfrm>
          <a:prstGeom prst="rect">
            <a:avLst/>
          </a:prstGeom>
          <a:noFill/>
        </p:spPr>
        <p:txBody>
          <a:bodyPr wrap="square" rtlCol="0">
            <a:spAutoFit/>
          </a:bodyPr>
          <a:lstStyle/>
          <a:p>
            <a:pPr>
              <a:lnSpc>
                <a:spcPct val="150000"/>
              </a:lnSpc>
              <a:buFont typeface="Arial" pitchFamily="34" charset="0"/>
              <a:buChar char="•"/>
            </a:pPr>
            <a:r>
              <a:rPr lang="en-US" sz="2800" dirty="0" smtClean="0"/>
              <a:t> Indoor Air Quality (IAQ)</a:t>
            </a:r>
          </a:p>
          <a:p>
            <a:pPr>
              <a:lnSpc>
                <a:spcPct val="150000"/>
              </a:lnSpc>
              <a:buFont typeface="Arial" pitchFamily="34" charset="0"/>
              <a:buChar char="•"/>
            </a:pPr>
            <a:r>
              <a:rPr lang="en-US" sz="2800" dirty="0" smtClean="0"/>
              <a:t> IAQ </a:t>
            </a:r>
            <a:r>
              <a:rPr lang="en-US" sz="2800" dirty="0" smtClean="0"/>
              <a:t>measurement </a:t>
            </a:r>
            <a:r>
              <a:rPr lang="en-US" sz="2800" dirty="0" smtClean="0"/>
              <a:t>instruments</a:t>
            </a:r>
          </a:p>
          <a:p>
            <a:pPr>
              <a:lnSpc>
                <a:spcPct val="150000"/>
              </a:lnSpc>
              <a:buFont typeface="Arial" pitchFamily="34" charset="0"/>
              <a:buChar char="•"/>
            </a:pPr>
            <a:r>
              <a:rPr lang="en-US" sz="2800" dirty="0" smtClean="0"/>
              <a:t> Assessment of </a:t>
            </a:r>
            <a:r>
              <a:rPr lang="en-US" sz="2800" dirty="0" smtClean="0"/>
              <a:t>School #1</a:t>
            </a:r>
            <a:endParaRPr lang="en-US" sz="2800" dirty="0" smtClean="0"/>
          </a:p>
          <a:p>
            <a:pPr>
              <a:lnSpc>
                <a:spcPct val="150000"/>
              </a:lnSpc>
              <a:buFont typeface="Arial" pitchFamily="34" charset="0"/>
              <a:buChar char="•"/>
            </a:pPr>
            <a:r>
              <a:rPr lang="en-US" sz="2800" dirty="0" smtClean="0"/>
              <a:t> Assessment of </a:t>
            </a:r>
            <a:r>
              <a:rPr lang="en-US" sz="2800" dirty="0" smtClean="0"/>
              <a:t>School #2</a:t>
            </a:r>
            <a:endParaRPr lang="en-US" sz="2800" dirty="0" smtClean="0"/>
          </a:p>
          <a:p>
            <a:pPr>
              <a:buFont typeface="Arial" pitchFamily="34" charset="0"/>
              <a:buChar char="•"/>
            </a:pPr>
            <a:endParaRPr lang="en-US" sz="2800" dirty="0" smtClean="0"/>
          </a:p>
          <a:p>
            <a:pPr>
              <a:buFont typeface="Arial" pitchFamily="34" charset="0"/>
              <a:buChar char="•"/>
            </a:pPr>
            <a:endParaRPr lang="en-US" dirty="0"/>
          </a:p>
        </p:txBody>
      </p:sp>
      <p:pic>
        <p:nvPicPr>
          <p:cNvPr id="7" name="Picture 2" descr="http://spacegrant.arizona.edu/gallery/var/albums/Logos/azsgc_white_lg.jpg"/>
          <p:cNvPicPr>
            <a:picLocks noChangeAspect="1" noChangeArrowheads="1"/>
          </p:cNvPicPr>
          <p:nvPr/>
        </p:nvPicPr>
        <p:blipFill>
          <a:blip r:embed="rId3" cstate="print"/>
          <a:srcRect/>
          <a:stretch>
            <a:fillRect/>
          </a:stretch>
        </p:blipFill>
        <p:spPr bwMode="auto">
          <a:xfrm>
            <a:off x="8229600" y="5650992"/>
            <a:ext cx="762000" cy="1082040"/>
          </a:xfrm>
          <a:prstGeom prst="rect">
            <a:avLst/>
          </a:prstGeom>
          <a:noFill/>
        </p:spPr>
      </p:pic>
      <p:pic>
        <p:nvPicPr>
          <p:cNvPr id="10" name="Picture 9" descr="iaqtfsprogram_graphic.jpg"/>
          <p:cNvPicPr>
            <a:picLocks noChangeAspect="1"/>
          </p:cNvPicPr>
          <p:nvPr/>
        </p:nvPicPr>
        <p:blipFill>
          <a:blip r:embed="rId4" cstate="print"/>
          <a:stretch>
            <a:fillRect/>
          </a:stretch>
        </p:blipFill>
        <p:spPr>
          <a:xfrm>
            <a:off x="6324600" y="1752600"/>
            <a:ext cx="1905000" cy="1892300"/>
          </a:xfrm>
          <a:prstGeom prst="rect">
            <a:avLst/>
          </a:prstGeom>
        </p:spPr>
      </p:pic>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pic>
        <p:nvPicPr>
          <p:cNvPr id="10" name="Picture 9" descr="bad_student.jpg"/>
          <p:cNvPicPr>
            <a:picLocks noChangeAspect="1"/>
          </p:cNvPicPr>
          <p:nvPr/>
        </p:nvPicPr>
        <p:blipFill>
          <a:blip r:embed="rId3" cstate="print"/>
          <a:stretch>
            <a:fillRect/>
          </a:stretch>
        </p:blipFill>
        <p:spPr>
          <a:xfrm>
            <a:off x="5181600" y="1676400"/>
            <a:ext cx="3810000" cy="3810000"/>
          </a:xfrm>
          <a:prstGeom prst="rect">
            <a:avLst/>
          </a:prstGeom>
        </p:spPr>
      </p:pic>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202328"/>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609600" y="762000"/>
            <a:ext cx="8001000" cy="707886"/>
          </a:xfrm>
          <a:prstGeom prst="rect">
            <a:avLst/>
          </a:prstGeom>
          <a:noFill/>
        </p:spPr>
        <p:txBody>
          <a:bodyPr wrap="square" rtlCol="0">
            <a:spAutoFit/>
          </a:bodyPr>
          <a:lstStyle/>
          <a:p>
            <a:pPr algn="ctr"/>
            <a:r>
              <a:rPr lang="en-US" sz="4000" dirty="0" smtClean="0"/>
              <a:t>Indoor Air Quality</a:t>
            </a:r>
            <a:endParaRPr lang="en-US" sz="4000" dirty="0"/>
          </a:p>
        </p:txBody>
      </p:sp>
      <p:sp>
        <p:nvSpPr>
          <p:cNvPr id="6" name="TextBox 5"/>
          <p:cNvSpPr txBox="1"/>
          <p:nvPr/>
        </p:nvSpPr>
        <p:spPr>
          <a:xfrm>
            <a:off x="381000" y="1828800"/>
            <a:ext cx="8229600" cy="4198072"/>
          </a:xfrm>
          <a:prstGeom prst="rect">
            <a:avLst/>
          </a:prstGeom>
          <a:noFill/>
        </p:spPr>
        <p:txBody>
          <a:bodyPr wrap="square" rtlCol="0">
            <a:spAutoFit/>
          </a:bodyPr>
          <a:lstStyle/>
          <a:p>
            <a:pPr>
              <a:lnSpc>
                <a:spcPct val="150000"/>
              </a:lnSpc>
              <a:buFont typeface="Arial" pitchFamily="34" charset="0"/>
              <a:buChar char="•"/>
            </a:pPr>
            <a:r>
              <a:rPr lang="en-US" sz="2800" dirty="0" smtClean="0"/>
              <a:t> Affects students performance</a:t>
            </a:r>
          </a:p>
          <a:p>
            <a:pPr lvl="1">
              <a:lnSpc>
                <a:spcPct val="90000"/>
              </a:lnSpc>
              <a:buClr>
                <a:srgbClr val="003B75"/>
              </a:buClr>
              <a:buFont typeface="Arial" pitchFamily="34" charset="0"/>
              <a:buChar char="•"/>
            </a:pPr>
            <a:r>
              <a:rPr lang="en-US" sz="2600" dirty="0" smtClean="0">
                <a:ea typeface="ＭＳ Ｐゴシック" charset="-128"/>
              </a:rPr>
              <a:t> Headaches</a:t>
            </a:r>
          </a:p>
          <a:p>
            <a:pPr lvl="1">
              <a:lnSpc>
                <a:spcPct val="90000"/>
              </a:lnSpc>
              <a:buClr>
                <a:srgbClr val="003B75"/>
              </a:buClr>
              <a:buFont typeface="Arial" pitchFamily="34" charset="0"/>
              <a:buChar char="•"/>
            </a:pPr>
            <a:r>
              <a:rPr lang="en-US" sz="2600" dirty="0" smtClean="0">
                <a:ea typeface="ＭＳ Ｐゴシック" charset="-128"/>
              </a:rPr>
              <a:t> Fatigue</a:t>
            </a:r>
          </a:p>
          <a:p>
            <a:pPr>
              <a:lnSpc>
                <a:spcPct val="150000"/>
              </a:lnSpc>
              <a:buFont typeface="Arial" pitchFamily="34" charset="0"/>
              <a:buChar char="•"/>
            </a:pPr>
            <a:r>
              <a:rPr lang="en-US" sz="2800" dirty="0" smtClean="0"/>
              <a:t> Aggravates respiratory illnesses</a:t>
            </a:r>
          </a:p>
          <a:p>
            <a:pPr lvl="1">
              <a:buFont typeface="Arial" pitchFamily="34" charset="0"/>
              <a:buChar char="•"/>
            </a:pPr>
            <a:r>
              <a:rPr lang="en-US" sz="2600" dirty="0" smtClean="0">
                <a:ea typeface="ＭＳ Ｐゴシック" charset="-128"/>
              </a:rPr>
              <a:t> Coughing, sneezing, and wheezing</a:t>
            </a:r>
          </a:p>
          <a:p>
            <a:pPr lvl="1">
              <a:buFont typeface="Arial" pitchFamily="34" charset="0"/>
              <a:buChar char="•"/>
            </a:pPr>
            <a:r>
              <a:rPr lang="en-US" sz="2600" dirty="0" smtClean="0">
                <a:ea typeface="ＭＳ Ｐゴシック" charset="-128"/>
              </a:rPr>
              <a:t> Asthma attacks</a:t>
            </a:r>
          </a:p>
          <a:p>
            <a:pPr>
              <a:lnSpc>
                <a:spcPct val="150000"/>
              </a:lnSpc>
              <a:buFont typeface="Arial" pitchFamily="34" charset="0"/>
              <a:buChar char="•"/>
            </a:pPr>
            <a:r>
              <a:rPr lang="en-US" sz="2800" dirty="0" smtClean="0"/>
              <a:t> Inadequate ventilation</a:t>
            </a:r>
          </a:p>
          <a:p>
            <a:pPr>
              <a:lnSpc>
                <a:spcPct val="150000"/>
              </a:lnSpc>
            </a:pPr>
            <a:endParaRPr lang="en-US" sz="2800" dirty="0"/>
          </a:p>
        </p:txBody>
      </p:sp>
      <p:pic>
        <p:nvPicPr>
          <p:cNvPr id="7" name="Picture 2" descr="http://spacegrant.arizona.edu/gallery/var/albums/Logos/azsgc_white_lg.jpg"/>
          <p:cNvPicPr>
            <a:picLocks noChangeAspect="1" noChangeArrowheads="1"/>
          </p:cNvPicPr>
          <p:nvPr/>
        </p:nvPicPr>
        <p:blipFill>
          <a:blip r:embed="rId4" cstate="print"/>
          <a:srcRect/>
          <a:stretch>
            <a:fillRect/>
          </a:stretch>
        </p:blipFill>
        <p:spPr bwMode="auto">
          <a:xfrm>
            <a:off x="8229600" y="5650992"/>
            <a:ext cx="762000" cy="1082040"/>
          </a:xfrm>
          <a:prstGeom prst="rect">
            <a:avLst/>
          </a:prstGeom>
          <a:noFill/>
        </p:spPr>
      </p:pic>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8" name="Arc 7"/>
          <p:cNvSpPr/>
          <p:nvPr/>
        </p:nvSpPr>
        <p:spPr>
          <a:xfrm>
            <a:off x="-4584810" y="381000"/>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533400" y="304800"/>
            <a:ext cx="7924800" cy="707886"/>
          </a:xfrm>
          <a:prstGeom prst="rect">
            <a:avLst/>
          </a:prstGeom>
          <a:noFill/>
        </p:spPr>
        <p:txBody>
          <a:bodyPr wrap="square" rtlCol="0">
            <a:spAutoFit/>
          </a:bodyPr>
          <a:lstStyle/>
          <a:p>
            <a:pPr algn="ctr"/>
            <a:r>
              <a:rPr lang="en-US" sz="4000" dirty="0" smtClean="0"/>
              <a:t>Air </a:t>
            </a:r>
            <a:r>
              <a:rPr lang="en-US" sz="4000" dirty="0" smtClean="0"/>
              <a:t>Pollutant Sources</a:t>
            </a:r>
            <a:endParaRPr lang="en-US" sz="4000" dirty="0"/>
          </a:p>
        </p:txBody>
      </p:sp>
      <p:sp>
        <p:nvSpPr>
          <p:cNvPr id="6" name="TextBox 5"/>
          <p:cNvSpPr txBox="1"/>
          <p:nvPr/>
        </p:nvSpPr>
        <p:spPr>
          <a:xfrm>
            <a:off x="457200" y="1524000"/>
            <a:ext cx="6324600" cy="3970318"/>
          </a:xfrm>
          <a:prstGeom prst="rect">
            <a:avLst/>
          </a:prstGeom>
          <a:noFill/>
        </p:spPr>
        <p:txBody>
          <a:bodyPr wrap="square" rtlCol="0">
            <a:spAutoFit/>
          </a:bodyPr>
          <a:lstStyle/>
          <a:p>
            <a:pPr>
              <a:lnSpc>
                <a:spcPct val="150000"/>
              </a:lnSpc>
              <a:buFont typeface="Arial" pitchFamily="34" charset="0"/>
              <a:buChar char="•"/>
            </a:pPr>
            <a:r>
              <a:rPr lang="en-US" sz="2800" dirty="0" smtClean="0"/>
              <a:t> People</a:t>
            </a:r>
          </a:p>
          <a:p>
            <a:pPr>
              <a:lnSpc>
                <a:spcPct val="150000"/>
              </a:lnSpc>
              <a:buFont typeface="Arial" pitchFamily="34" charset="0"/>
              <a:buChar char="•"/>
            </a:pPr>
            <a:r>
              <a:rPr lang="en-US" sz="2800" dirty="0" smtClean="0"/>
              <a:t> Cleaning supplies</a:t>
            </a:r>
          </a:p>
          <a:p>
            <a:pPr>
              <a:lnSpc>
                <a:spcPct val="150000"/>
              </a:lnSpc>
              <a:buFont typeface="Arial" pitchFamily="34" charset="0"/>
              <a:buChar char="•"/>
            </a:pPr>
            <a:r>
              <a:rPr lang="en-US" sz="2800" dirty="0" smtClean="0"/>
              <a:t> Dry erase markers and chalk</a:t>
            </a:r>
          </a:p>
          <a:p>
            <a:pPr>
              <a:lnSpc>
                <a:spcPct val="150000"/>
              </a:lnSpc>
              <a:buFont typeface="Arial" pitchFamily="34" charset="0"/>
              <a:buChar char="•"/>
            </a:pPr>
            <a:r>
              <a:rPr lang="en-US" sz="2800" dirty="0" smtClean="0"/>
              <a:t> Activities from art and science rooms</a:t>
            </a:r>
          </a:p>
          <a:p>
            <a:pPr>
              <a:lnSpc>
                <a:spcPct val="150000"/>
              </a:lnSpc>
              <a:buFont typeface="Arial" pitchFamily="34" charset="0"/>
              <a:buChar char="•"/>
            </a:pPr>
            <a:r>
              <a:rPr lang="en-US" sz="2800" dirty="0" smtClean="0"/>
              <a:t> Outdoor pollutants</a:t>
            </a:r>
          </a:p>
          <a:p>
            <a:pPr lvl="1">
              <a:lnSpc>
                <a:spcPct val="150000"/>
              </a:lnSpc>
              <a:buFont typeface="Arial" pitchFamily="34" charset="0"/>
              <a:buChar char="•"/>
            </a:pPr>
            <a:r>
              <a:rPr lang="en-US" sz="2800" dirty="0" smtClean="0"/>
              <a:t>Diesel exhaust from buses</a:t>
            </a:r>
          </a:p>
        </p:txBody>
      </p:sp>
      <p:pic>
        <p:nvPicPr>
          <p:cNvPr id="7" name="Picture 2" descr="http://spacegrant.arizona.edu/gallery/var/albums/Logos/azsgc_white_lg.jpg"/>
          <p:cNvPicPr>
            <a:picLocks noChangeAspect="1" noChangeArrowheads="1"/>
          </p:cNvPicPr>
          <p:nvPr/>
        </p:nvPicPr>
        <p:blipFill>
          <a:blip r:embed="rId3" cstate="print"/>
          <a:srcRect/>
          <a:stretch>
            <a:fillRect/>
          </a:stretch>
        </p:blipFill>
        <p:spPr bwMode="auto">
          <a:xfrm>
            <a:off x="8229600" y="5650992"/>
            <a:ext cx="762000" cy="1082040"/>
          </a:xfrm>
          <a:prstGeom prst="rect">
            <a:avLst/>
          </a:prstGeom>
          <a:noFill/>
        </p:spPr>
      </p:pic>
      <p:pic>
        <p:nvPicPr>
          <p:cNvPr id="1026" name="Picture 2"/>
          <p:cNvPicPr>
            <a:picLocks noChangeAspect="1" noChangeArrowheads="1"/>
          </p:cNvPicPr>
          <p:nvPr/>
        </p:nvPicPr>
        <p:blipFill>
          <a:blip r:embed="rId4" cstate="print"/>
          <a:srcRect/>
          <a:stretch>
            <a:fillRect/>
          </a:stretch>
        </p:blipFill>
        <p:spPr bwMode="auto">
          <a:xfrm>
            <a:off x="5638800" y="1219200"/>
            <a:ext cx="3225800" cy="2419350"/>
          </a:xfrm>
          <a:prstGeom prst="rect">
            <a:avLst/>
          </a:prstGeom>
          <a:noFill/>
          <a:ln w="9525">
            <a:noFill/>
            <a:miter lim="800000"/>
            <a:headEnd/>
            <a:tailEnd/>
          </a:ln>
        </p:spPr>
      </p:pic>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8" name="Arc 7"/>
          <p:cNvSpPr/>
          <p:nvPr/>
        </p:nvSpPr>
        <p:spPr>
          <a:xfrm>
            <a:off x="-4584810" y="381000"/>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533400" y="304800"/>
            <a:ext cx="7924800" cy="707886"/>
          </a:xfrm>
          <a:prstGeom prst="rect">
            <a:avLst/>
          </a:prstGeom>
          <a:noFill/>
        </p:spPr>
        <p:txBody>
          <a:bodyPr wrap="square" rtlCol="0">
            <a:spAutoFit/>
          </a:bodyPr>
          <a:lstStyle/>
          <a:p>
            <a:pPr algn="ctr"/>
            <a:r>
              <a:rPr lang="en-US" sz="4000" dirty="0" smtClean="0"/>
              <a:t>Air Quality Parameters</a:t>
            </a:r>
            <a:endParaRPr lang="en-US" sz="4000" dirty="0"/>
          </a:p>
        </p:txBody>
      </p:sp>
      <p:sp>
        <p:nvSpPr>
          <p:cNvPr id="6" name="TextBox 5"/>
          <p:cNvSpPr txBox="1"/>
          <p:nvPr/>
        </p:nvSpPr>
        <p:spPr>
          <a:xfrm>
            <a:off x="457200" y="1524000"/>
            <a:ext cx="6324600" cy="4616648"/>
          </a:xfrm>
          <a:prstGeom prst="rect">
            <a:avLst/>
          </a:prstGeom>
          <a:noFill/>
        </p:spPr>
        <p:txBody>
          <a:bodyPr wrap="square" rtlCol="0">
            <a:spAutoFit/>
          </a:bodyPr>
          <a:lstStyle/>
          <a:p>
            <a:pPr>
              <a:lnSpc>
                <a:spcPct val="150000"/>
              </a:lnSpc>
              <a:buFont typeface="Arial" pitchFamily="34" charset="0"/>
              <a:buChar char="•"/>
            </a:pPr>
            <a:r>
              <a:rPr lang="en-US" sz="2800" dirty="0" smtClean="0"/>
              <a:t> </a:t>
            </a:r>
            <a:r>
              <a:rPr lang="en-US" sz="2800" dirty="0" smtClean="0"/>
              <a:t>Mold</a:t>
            </a:r>
            <a:r>
              <a:rPr lang="en-US" sz="2800" dirty="0" smtClean="0"/>
              <a:t> </a:t>
            </a:r>
            <a:endParaRPr lang="en-US" sz="2800" dirty="0" smtClean="0"/>
          </a:p>
          <a:p>
            <a:pPr>
              <a:lnSpc>
                <a:spcPct val="150000"/>
              </a:lnSpc>
              <a:buFont typeface="Arial" pitchFamily="34" charset="0"/>
              <a:buChar char="•"/>
            </a:pPr>
            <a:r>
              <a:rPr lang="en-US" sz="2800" dirty="0" smtClean="0"/>
              <a:t>Radon</a:t>
            </a:r>
          </a:p>
          <a:p>
            <a:pPr>
              <a:lnSpc>
                <a:spcPct val="150000"/>
              </a:lnSpc>
              <a:buFont typeface="Arial" pitchFamily="34" charset="0"/>
              <a:buChar char="•"/>
            </a:pPr>
            <a:r>
              <a:rPr lang="en-US" sz="2800" dirty="0" smtClean="0"/>
              <a:t>Humidity</a:t>
            </a:r>
            <a:endParaRPr lang="en-US" sz="2800" dirty="0" smtClean="0"/>
          </a:p>
          <a:p>
            <a:pPr>
              <a:lnSpc>
                <a:spcPct val="150000"/>
              </a:lnSpc>
              <a:buFont typeface="Arial" pitchFamily="34" charset="0"/>
              <a:buChar char="•"/>
            </a:pPr>
            <a:r>
              <a:rPr lang="en-US" sz="2800" dirty="0" smtClean="0"/>
              <a:t>Temperature</a:t>
            </a:r>
          </a:p>
          <a:p>
            <a:pPr>
              <a:lnSpc>
                <a:spcPct val="150000"/>
              </a:lnSpc>
              <a:buFont typeface="Arial" pitchFamily="34" charset="0"/>
              <a:buChar char="•"/>
            </a:pPr>
            <a:r>
              <a:rPr lang="en-US" sz="2800" dirty="0" smtClean="0"/>
              <a:t>Carbon </a:t>
            </a:r>
            <a:r>
              <a:rPr lang="en-US" sz="2800" dirty="0" smtClean="0"/>
              <a:t>Dioxide (CO</a:t>
            </a:r>
            <a:r>
              <a:rPr lang="en-US" sz="2800" baseline="-25000" dirty="0" smtClean="0"/>
              <a:t>2</a:t>
            </a:r>
            <a:r>
              <a:rPr lang="en-US" sz="2800" dirty="0" smtClean="0"/>
              <a:t>)</a:t>
            </a:r>
          </a:p>
          <a:p>
            <a:pPr>
              <a:lnSpc>
                <a:spcPct val="150000"/>
              </a:lnSpc>
              <a:buFont typeface="Arial" pitchFamily="34" charset="0"/>
              <a:buChar char="•"/>
            </a:pPr>
            <a:r>
              <a:rPr lang="en-US" sz="2800" dirty="0" smtClean="0"/>
              <a:t> Carbon Monoxide (CO)</a:t>
            </a:r>
          </a:p>
          <a:p>
            <a:pPr>
              <a:lnSpc>
                <a:spcPct val="150000"/>
              </a:lnSpc>
              <a:buFont typeface="Arial" pitchFamily="34" charset="0"/>
              <a:buChar char="•"/>
            </a:pPr>
            <a:r>
              <a:rPr lang="en-US" sz="2800" dirty="0" smtClean="0"/>
              <a:t>Volatile </a:t>
            </a:r>
            <a:r>
              <a:rPr lang="en-US" sz="2800" dirty="0" smtClean="0"/>
              <a:t>Organic Compounds (VOCs</a:t>
            </a:r>
            <a:r>
              <a:rPr lang="en-US" sz="2800" dirty="0" smtClean="0"/>
              <a:t>)</a:t>
            </a:r>
            <a:endParaRPr lang="en-US" sz="2800" dirty="0" smtClean="0"/>
          </a:p>
        </p:txBody>
      </p:sp>
      <p:pic>
        <p:nvPicPr>
          <p:cNvPr id="7" name="Picture 2" descr="http://spacegrant.arizona.edu/gallery/var/albums/Logos/azsgc_white_lg.jpg"/>
          <p:cNvPicPr>
            <a:picLocks noChangeAspect="1" noChangeArrowheads="1"/>
          </p:cNvPicPr>
          <p:nvPr/>
        </p:nvPicPr>
        <p:blipFill>
          <a:blip r:embed="rId3" cstate="print"/>
          <a:srcRect/>
          <a:stretch>
            <a:fillRect/>
          </a:stretch>
        </p:blipFill>
        <p:spPr bwMode="auto">
          <a:xfrm>
            <a:off x="8229600" y="5650992"/>
            <a:ext cx="762000" cy="1082040"/>
          </a:xfrm>
          <a:prstGeom prst="rect">
            <a:avLst/>
          </a:prstGeom>
          <a:noFill/>
        </p:spPr>
      </p:pic>
      <p:pic>
        <p:nvPicPr>
          <p:cNvPr id="3074" name="Picture 2"/>
          <p:cNvPicPr>
            <a:picLocks noChangeAspect="1" noChangeArrowheads="1"/>
          </p:cNvPicPr>
          <p:nvPr/>
        </p:nvPicPr>
        <p:blipFill>
          <a:blip r:embed="rId4" cstate="print"/>
          <a:srcRect/>
          <a:stretch>
            <a:fillRect/>
          </a:stretch>
        </p:blipFill>
        <p:spPr bwMode="auto">
          <a:xfrm>
            <a:off x="2751904" y="1524000"/>
            <a:ext cx="5844409" cy="2362200"/>
          </a:xfrm>
          <a:prstGeom prst="rect">
            <a:avLst/>
          </a:prstGeom>
          <a:noFill/>
          <a:ln w="9525">
            <a:solidFill>
              <a:schemeClr val="tx1"/>
            </a:solidFill>
            <a:miter lim="800000"/>
            <a:headEnd/>
            <a:tailEnd/>
          </a:ln>
        </p:spPr>
      </p:pic>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81000" y="304800"/>
            <a:ext cx="8458200" cy="707886"/>
          </a:xfrm>
          <a:prstGeom prst="rect">
            <a:avLst/>
          </a:prstGeom>
          <a:noFill/>
        </p:spPr>
        <p:txBody>
          <a:bodyPr wrap="square" rtlCol="0">
            <a:spAutoFit/>
          </a:bodyPr>
          <a:lstStyle/>
          <a:p>
            <a:pPr algn="ctr"/>
            <a:r>
              <a:rPr lang="en-US" sz="4000" dirty="0" smtClean="0"/>
              <a:t>IAQ Measurement Instruments</a:t>
            </a:r>
            <a:endParaRPr lang="en-US" sz="4000" dirty="0"/>
          </a:p>
        </p:txBody>
      </p:sp>
      <p:pic>
        <p:nvPicPr>
          <p:cNvPr id="6" name="Picture 5" descr="IMG_0070.jpg"/>
          <p:cNvPicPr>
            <a:picLocks noChangeAspect="1"/>
          </p:cNvPicPr>
          <p:nvPr/>
        </p:nvPicPr>
        <p:blipFill>
          <a:blip r:embed="rId3" cstate="print"/>
          <a:stretch>
            <a:fillRect/>
          </a:stretch>
        </p:blipFill>
        <p:spPr>
          <a:xfrm>
            <a:off x="762000" y="990600"/>
            <a:ext cx="7086600" cy="5314950"/>
          </a:xfrm>
          <a:prstGeom prst="rect">
            <a:avLst/>
          </a:prstGeom>
        </p:spPr>
      </p:pic>
      <p:pic>
        <p:nvPicPr>
          <p:cNvPr id="7" name="Picture 2" descr="http://spacegrant.arizona.edu/gallery/var/albums/Logos/azsgc_white_lg.jpg"/>
          <p:cNvPicPr>
            <a:picLocks noChangeAspect="1" noChangeArrowheads="1"/>
          </p:cNvPicPr>
          <p:nvPr/>
        </p:nvPicPr>
        <p:blipFill>
          <a:blip r:embed="rId4" cstate="print"/>
          <a:srcRect/>
          <a:stretch>
            <a:fillRect/>
          </a:stretch>
        </p:blipFill>
        <p:spPr bwMode="auto">
          <a:xfrm>
            <a:off x="8229600" y="5650992"/>
            <a:ext cx="762000" cy="1082040"/>
          </a:xfrm>
          <a:prstGeom prst="rect">
            <a:avLst/>
          </a:prstGeom>
          <a:noFill/>
        </p:spPr>
      </p:pic>
      <p:sp>
        <p:nvSpPr>
          <p:cNvPr id="10" name="TextBox 9"/>
          <p:cNvSpPr txBox="1"/>
          <p:nvPr/>
        </p:nvSpPr>
        <p:spPr>
          <a:xfrm>
            <a:off x="838200" y="5486400"/>
            <a:ext cx="2057400" cy="762000"/>
          </a:xfrm>
          <a:prstGeom prst="rect">
            <a:avLst/>
          </a:prstGeom>
          <a:solidFill>
            <a:schemeClr val="bg1">
              <a:lumMod val="85000"/>
            </a:schemeClr>
          </a:solidFill>
          <a:ln>
            <a:solidFill>
              <a:schemeClr val="tx1"/>
            </a:solidFill>
          </a:ln>
        </p:spPr>
        <p:txBody>
          <a:bodyPr wrap="square" rtlCol="0">
            <a:spAutoFit/>
          </a:bodyPr>
          <a:lstStyle/>
          <a:p>
            <a:pPr algn="ctr"/>
            <a:r>
              <a:rPr lang="en-US" sz="2200" dirty="0" smtClean="0">
                <a:solidFill>
                  <a:srgbClr val="FF0000"/>
                </a:solidFill>
              </a:rPr>
              <a:t>Temperature &amp; Humidity Meter</a:t>
            </a:r>
          </a:p>
        </p:txBody>
      </p:sp>
      <p:sp>
        <p:nvSpPr>
          <p:cNvPr id="11" name="TextBox 10"/>
          <p:cNvSpPr txBox="1"/>
          <p:nvPr/>
        </p:nvSpPr>
        <p:spPr>
          <a:xfrm>
            <a:off x="1676400" y="1752600"/>
            <a:ext cx="1066800" cy="769441"/>
          </a:xfrm>
          <a:prstGeom prst="rect">
            <a:avLst/>
          </a:prstGeom>
          <a:solidFill>
            <a:schemeClr val="bg1">
              <a:lumMod val="85000"/>
            </a:schemeClr>
          </a:solidFill>
          <a:ln>
            <a:solidFill>
              <a:schemeClr val="tx1"/>
            </a:solidFill>
          </a:ln>
        </p:spPr>
        <p:txBody>
          <a:bodyPr wrap="square" rtlCol="0">
            <a:spAutoFit/>
          </a:bodyPr>
          <a:lstStyle/>
          <a:p>
            <a:pPr algn="ctr"/>
            <a:r>
              <a:rPr lang="en-US" sz="2200" dirty="0" smtClean="0">
                <a:solidFill>
                  <a:srgbClr val="FF0000"/>
                </a:solidFill>
              </a:rPr>
              <a:t>CO Meter</a:t>
            </a:r>
            <a:endParaRPr lang="en-US" sz="2200" dirty="0">
              <a:solidFill>
                <a:srgbClr val="FF0000"/>
              </a:solidFill>
            </a:endParaRPr>
          </a:p>
        </p:txBody>
      </p:sp>
      <p:sp>
        <p:nvSpPr>
          <p:cNvPr id="12" name="TextBox 11"/>
          <p:cNvSpPr txBox="1"/>
          <p:nvPr/>
        </p:nvSpPr>
        <p:spPr>
          <a:xfrm>
            <a:off x="3810000" y="4419600"/>
            <a:ext cx="1143000" cy="769441"/>
          </a:xfrm>
          <a:prstGeom prst="rect">
            <a:avLst/>
          </a:prstGeom>
          <a:solidFill>
            <a:schemeClr val="bg1">
              <a:lumMod val="85000"/>
            </a:schemeClr>
          </a:solidFill>
          <a:ln>
            <a:solidFill>
              <a:schemeClr val="tx1"/>
            </a:solidFill>
          </a:ln>
        </p:spPr>
        <p:txBody>
          <a:bodyPr wrap="square" rtlCol="0">
            <a:spAutoFit/>
          </a:bodyPr>
          <a:lstStyle/>
          <a:p>
            <a:pPr algn="ctr"/>
            <a:r>
              <a:rPr lang="en-US" sz="2200" dirty="0" smtClean="0">
                <a:solidFill>
                  <a:srgbClr val="FF0000"/>
                </a:solidFill>
              </a:rPr>
              <a:t>CO</a:t>
            </a:r>
            <a:r>
              <a:rPr lang="en-US" sz="2200" baseline="-25000" dirty="0" smtClean="0">
                <a:solidFill>
                  <a:srgbClr val="FF0000"/>
                </a:solidFill>
              </a:rPr>
              <a:t>2</a:t>
            </a:r>
            <a:r>
              <a:rPr lang="en-US" sz="2200" dirty="0" smtClean="0">
                <a:solidFill>
                  <a:srgbClr val="FF0000"/>
                </a:solidFill>
              </a:rPr>
              <a:t> Meter</a:t>
            </a:r>
            <a:endParaRPr lang="en-US" sz="2200" dirty="0">
              <a:solidFill>
                <a:srgbClr val="FF0000"/>
              </a:solidFill>
            </a:endParaRPr>
          </a:p>
        </p:txBody>
      </p:sp>
      <p:sp>
        <p:nvSpPr>
          <p:cNvPr id="13" name="TextBox 12"/>
          <p:cNvSpPr txBox="1"/>
          <p:nvPr/>
        </p:nvSpPr>
        <p:spPr>
          <a:xfrm>
            <a:off x="6019800" y="5257800"/>
            <a:ext cx="1752600" cy="1107996"/>
          </a:xfrm>
          <a:prstGeom prst="rect">
            <a:avLst/>
          </a:prstGeom>
          <a:solidFill>
            <a:schemeClr val="bg1">
              <a:lumMod val="85000"/>
            </a:schemeClr>
          </a:solidFill>
          <a:ln>
            <a:solidFill>
              <a:schemeClr val="tx1"/>
            </a:solidFill>
          </a:ln>
        </p:spPr>
        <p:txBody>
          <a:bodyPr wrap="square" rtlCol="0">
            <a:spAutoFit/>
          </a:bodyPr>
          <a:lstStyle/>
          <a:p>
            <a:pPr algn="ctr"/>
            <a:r>
              <a:rPr lang="en-US" sz="2200" dirty="0" smtClean="0">
                <a:solidFill>
                  <a:srgbClr val="FF0000"/>
                </a:solidFill>
              </a:rPr>
              <a:t>Surface Temperature Meter</a:t>
            </a:r>
            <a:endParaRPr lang="en-US" sz="2200" dirty="0">
              <a:solidFill>
                <a:srgbClr val="FF0000"/>
              </a:solidFill>
            </a:endParaRPr>
          </a:p>
        </p:txBody>
      </p:sp>
      <p:sp>
        <p:nvSpPr>
          <p:cNvPr id="15" name="TextBox 14"/>
          <p:cNvSpPr txBox="1"/>
          <p:nvPr/>
        </p:nvSpPr>
        <p:spPr>
          <a:xfrm>
            <a:off x="6553200" y="1295400"/>
            <a:ext cx="1219200" cy="769441"/>
          </a:xfrm>
          <a:prstGeom prst="rect">
            <a:avLst/>
          </a:prstGeom>
          <a:solidFill>
            <a:schemeClr val="bg1">
              <a:lumMod val="85000"/>
            </a:schemeClr>
          </a:solidFill>
          <a:ln>
            <a:solidFill>
              <a:schemeClr val="tx1"/>
            </a:solidFill>
          </a:ln>
        </p:spPr>
        <p:txBody>
          <a:bodyPr wrap="square" rtlCol="0">
            <a:spAutoFit/>
          </a:bodyPr>
          <a:lstStyle/>
          <a:p>
            <a:pPr algn="ctr"/>
            <a:r>
              <a:rPr lang="en-US" sz="2200" dirty="0" smtClean="0">
                <a:solidFill>
                  <a:srgbClr val="FF0000"/>
                </a:solidFill>
              </a:rPr>
              <a:t>Air Puffer</a:t>
            </a:r>
            <a:endParaRPr lang="en-US" sz="2200" dirty="0">
              <a:solidFill>
                <a:srgbClr val="FF0000"/>
              </a:solidFill>
            </a:endParaRPr>
          </a:p>
        </p:txBody>
      </p:sp>
      <p:cxnSp>
        <p:nvCxnSpPr>
          <p:cNvPr id="17" name="Straight Arrow Connector 16"/>
          <p:cNvCxnSpPr/>
          <p:nvPr/>
        </p:nvCxnSpPr>
        <p:spPr>
          <a:xfrm flipV="1">
            <a:off x="1219200" y="5181600"/>
            <a:ext cx="304800" cy="304800"/>
          </a:xfrm>
          <a:prstGeom prst="straightConnector1">
            <a:avLst/>
          </a:prstGeom>
          <a:ln w="28575">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25" name="Straight Arrow Connector 24"/>
          <p:cNvCxnSpPr/>
          <p:nvPr/>
        </p:nvCxnSpPr>
        <p:spPr>
          <a:xfrm>
            <a:off x="2438400" y="2514600"/>
            <a:ext cx="2286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038600" y="3962400"/>
            <a:ext cx="762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391400" y="2057400"/>
            <a:ext cx="1524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6324600" y="5029200"/>
            <a:ext cx="457200" cy="228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81000" y="304800"/>
            <a:ext cx="8458200" cy="707886"/>
          </a:xfrm>
          <a:prstGeom prst="rect">
            <a:avLst/>
          </a:prstGeom>
          <a:noFill/>
        </p:spPr>
        <p:txBody>
          <a:bodyPr wrap="square" rtlCol="0">
            <a:spAutoFit/>
          </a:bodyPr>
          <a:lstStyle/>
          <a:p>
            <a:pPr algn="ctr"/>
            <a:r>
              <a:rPr lang="en-US" sz="4000" dirty="0" smtClean="0"/>
              <a:t>School #1</a:t>
            </a:r>
            <a:endParaRPr lang="en-US" sz="4000" dirty="0"/>
          </a:p>
        </p:txBody>
      </p:sp>
      <p:pic>
        <p:nvPicPr>
          <p:cNvPr id="7" name="Picture 2" descr="http://spacegrant.arizona.edu/gallery/var/albums/Logos/azsgc_white_lg.jpg"/>
          <p:cNvPicPr>
            <a:picLocks noChangeAspect="1" noChangeArrowheads="1"/>
          </p:cNvPicPr>
          <p:nvPr/>
        </p:nvPicPr>
        <p:blipFill>
          <a:blip r:embed="rId3" cstate="print"/>
          <a:srcRect/>
          <a:stretch>
            <a:fillRect/>
          </a:stretch>
        </p:blipFill>
        <p:spPr bwMode="auto">
          <a:xfrm>
            <a:off x="8229600" y="5650992"/>
            <a:ext cx="762000" cy="1082040"/>
          </a:xfrm>
          <a:prstGeom prst="rect">
            <a:avLst/>
          </a:prstGeom>
          <a:noFill/>
        </p:spPr>
      </p:pic>
      <p:sp>
        <p:nvSpPr>
          <p:cNvPr id="10" name="TextBox 9"/>
          <p:cNvSpPr txBox="1"/>
          <p:nvPr/>
        </p:nvSpPr>
        <p:spPr>
          <a:xfrm>
            <a:off x="152400" y="1295400"/>
            <a:ext cx="3733800" cy="4524315"/>
          </a:xfrm>
          <a:prstGeom prst="rect">
            <a:avLst/>
          </a:prstGeom>
          <a:noFill/>
        </p:spPr>
        <p:txBody>
          <a:bodyPr wrap="square" rtlCol="0">
            <a:spAutoFit/>
          </a:bodyPr>
          <a:lstStyle/>
          <a:p>
            <a:pPr>
              <a:lnSpc>
                <a:spcPct val="150000"/>
              </a:lnSpc>
              <a:buFont typeface="Arial" pitchFamily="34" charset="0"/>
              <a:buChar char="•"/>
            </a:pPr>
            <a:r>
              <a:rPr lang="en-US" dirty="0" smtClean="0"/>
              <a:t> </a:t>
            </a:r>
            <a:r>
              <a:rPr lang="en-US" sz="2400" dirty="0" smtClean="0"/>
              <a:t>Performed IAQ assessment</a:t>
            </a:r>
          </a:p>
          <a:p>
            <a:pPr>
              <a:lnSpc>
                <a:spcPct val="150000"/>
              </a:lnSpc>
              <a:buFont typeface="Arial" pitchFamily="34" charset="0"/>
              <a:buChar char="•"/>
            </a:pPr>
            <a:r>
              <a:rPr lang="en-US" sz="2400" dirty="0" smtClean="0"/>
              <a:t> Spoke with administrators</a:t>
            </a:r>
          </a:p>
          <a:p>
            <a:pPr>
              <a:lnSpc>
                <a:spcPct val="150000"/>
              </a:lnSpc>
              <a:buFont typeface="Arial" pitchFamily="34" charset="0"/>
              <a:buChar char="•"/>
            </a:pPr>
            <a:r>
              <a:rPr lang="en-US" sz="2400" dirty="0" smtClean="0"/>
              <a:t> Inquired about any air    </a:t>
            </a:r>
          </a:p>
          <a:p>
            <a:pPr>
              <a:lnSpc>
                <a:spcPct val="150000"/>
              </a:lnSpc>
            </a:pPr>
            <a:r>
              <a:rPr lang="en-US" sz="2400" dirty="0" smtClean="0"/>
              <a:t>   quality complaints </a:t>
            </a:r>
          </a:p>
          <a:p>
            <a:pPr lvl="1">
              <a:lnSpc>
                <a:spcPct val="150000"/>
              </a:lnSpc>
              <a:buFont typeface="Arial" pitchFamily="34" charset="0"/>
              <a:buChar char="•"/>
            </a:pPr>
            <a:r>
              <a:rPr lang="en-US" sz="2400" dirty="0" smtClean="0"/>
              <a:t> Headaches</a:t>
            </a:r>
          </a:p>
          <a:p>
            <a:pPr lvl="1">
              <a:lnSpc>
                <a:spcPct val="150000"/>
              </a:lnSpc>
              <a:buFont typeface="Arial" pitchFamily="34" charset="0"/>
              <a:buChar char="•"/>
            </a:pPr>
            <a:r>
              <a:rPr lang="en-US" sz="2400" dirty="0" smtClean="0"/>
              <a:t> Fatigue</a:t>
            </a:r>
          </a:p>
          <a:p>
            <a:pPr>
              <a:buFont typeface="Arial" pitchFamily="34" charset="0"/>
              <a:buChar char="•"/>
            </a:pPr>
            <a:endParaRPr lang="en-US" sz="2400" dirty="0" smtClean="0"/>
          </a:p>
          <a:p>
            <a:pPr>
              <a:buFont typeface="Arial" pitchFamily="34" charset="0"/>
              <a:buChar char="•"/>
            </a:pPr>
            <a:r>
              <a:rPr lang="en-US" sz="2400" dirty="0" smtClean="0"/>
              <a:t> Investigated potential causes of complaints </a:t>
            </a:r>
          </a:p>
        </p:txBody>
      </p:sp>
      <p:pic>
        <p:nvPicPr>
          <p:cNvPr id="11" name="Picture 10" descr="Un.jpg"/>
          <p:cNvPicPr>
            <a:picLocks noChangeAspect="1"/>
          </p:cNvPicPr>
          <p:nvPr/>
        </p:nvPicPr>
        <p:blipFill>
          <a:blip r:embed="rId4" cstate="print"/>
          <a:srcRect/>
          <a:stretch>
            <a:fillRect/>
          </a:stretch>
        </p:blipFill>
        <p:spPr bwMode="auto">
          <a:xfrm>
            <a:off x="3810000" y="1600200"/>
            <a:ext cx="5077566" cy="3154312"/>
          </a:xfrm>
          <a:prstGeom prst="rect">
            <a:avLst/>
          </a:prstGeom>
          <a:noFill/>
          <a:ln w="38100">
            <a:solidFill>
              <a:srgbClr val="00172F"/>
            </a:solidFill>
            <a:round/>
            <a:headEnd/>
            <a:tailEnd/>
          </a:ln>
          <a:effectLst>
            <a:outerShdw dist="38100" dir="2700000" rotWithShape="0">
              <a:srgbClr val="808080">
                <a:alpha val="42999"/>
              </a:srgbClr>
            </a:outerShdw>
          </a:effectLst>
        </p:spPr>
      </p:pic>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81000" y="304800"/>
            <a:ext cx="8458200" cy="707886"/>
          </a:xfrm>
          <a:prstGeom prst="rect">
            <a:avLst/>
          </a:prstGeom>
          <a:noFill/>
        </p:spPr>
        <p:txBody>
          <a:bodyPr wrap="square" rtlCol="0">
            <a:spAutoFit/>
          </a:bodyPr>
          <a:lstStyle/>
          <a:p>
            <a:pPr algn="ctr"/>
            <a:r>
              <a:rPr lang="en-US" sz="4000" dirty="0" smtClean="0"/>
              <a:t>School #2</a:t>
            </a:r>
            <a:endParaRPr lang="en-US" sz="4000" dirty="0"/>
          </a:p>
        </p:txBody>
      </p:sp>
      <p:pic>
        <p:nvPicPr>
          <p:cNvPr id="25602" name="Picture 2" descr="http://www.clearingmagazine.org/online/wp-content/uploads/2011/04/IMG_0223-1.JPG"/>
          <p:cNvPicPr>
            <a:picLocks noChangeAspect="1" noChangeArrowheads="1"/>
          </p:cNvPicPr>
          <p:nvPr/>
        </p:nvPicPr>
        <p:blipFill>
          <a:blip r:embed="rId3" cstate="print"/>
          <a:srcRect/>
          <a:stretch>
            <a:fillRect/>
          </a:stretch>
        </p:blipFill>
        <p:spPr bwMode="auto">
          <a:xfrm>
            <a:off x="4953000" y="1295400"/>
            <a:ext cx="3784600" cy="2838450"/>
          </a:xfrm>
          <a:prstGeom prst="rect">
            <a:avLst/>
          </a:prstGeom>
          <a:noFill/>
        </p:spPr>
      </p:pic>
      <p:sp>
        <p:nvSpPr>
          <p:cNvPr id="6" name="TextBox 5"/>
          <p:cNvSpPr txBox="1"/>
          <p:nvPr/>
        </p:nvSpPr>
        <p:spPr>
          <a:xfrm>
            <a:off x="76200" y="1371600"/>
            <a:ext cx="4648200" cy="2677656"/>
          </a:xfrm>
          <a:prstGeom prst="rect">
            <a:avLst/>
          </a:prstGeom>
          <a:noFill/>
        </p:spPr>
        <p:txBody>
          <a:bodyPr wrap="square" rtlCol="0">
            <a:spAutoFit/>
          </a:bodyPr>
          <a:lstStyle/>
          <a:p>
            <a:pPr>
              <a:lnSpc>
                <a:spcPct val="150000"/>
              </a:lnSpc>
              <a:buFont typeface="Arial" pitchFamily="34" charset="0"/>
              <a:buChar char="•"/>
            </a:pPr>
            <a:r>
              <a:rPr lang="en-US" sz="2800" dirty="0" smtClean="0"/>
              <a:t> K-8 Charter School</a:t>
            </a:r>
          </a:p>
          <a:p>
            <a:pPr>
              <a:lnSpc>
                <a:spcPct val="150000"/>
              </a:lnSpc>
              <a:buFont typeface="Arial" pitchFamily="34" charset="0"/>
              <a:buChar char="•"/>
            </a:pPr>
            <a:r>
              <a:rPr lang="en-US" sz="2800" dirty="0" smtClean="0"/>
              <a:t> Approximately 100 students</a:t>
            </a:r>
          </a:p>
          <a:p>
            <a:pPr>
              <a:lnSpc>
                <a:spcPct val="150000"/>
              </a:lnSpc>
              <a:buFont typeface="Arial" pitchFamily="34" charset="0"/>
              <a:buChar char="•"/>
            </a:pPr>
            <a:r>
              <a:rPr lang="en-US" sz="2800" dirty="0" smtClean="0"/>
              <a:t> Solar &amp; Wind Powered </a:t>
            </a:r>
          </a:p>
          <a:p>
            <a:pPr>
              <a:lnSpc>
                <a:spcPct val="150000"/>
              </a:lnSpc>
              <a:buFont typeface="Arial" pitchFamily="34" charset="0"/>
              <a:buChar char="•"/>
            </a:pPr>
            <a:r>
              <a:rPr lang="en-US" sz="2800" dirty="0" smtClean="0"/>
              <a:t> Performed IAQ assessment</a:t>
            </a:r>
            <a:endParaRPr lang="en-US" sz="2800" dirty="0"/>
          </a:p>
        </p:txBody>
      </p:sp>
      <p:pic>
        <p:nvPicPr>
          <p:cNvPr id="7" name="Picture 2" descr="http://spacegrant.arizona.edu/gallery/var/albums/Logos/azsgc_white_lg.jpg"/>
          <p:cNvPicPr>
            <a:picLocks noChangeAspect="1" noChangeArrowheads="1"/>
          </p:cNvPicPr>
          <p:nvPr/>
        </p:nvPicPr>
        <p:blipFill>
          <a:blip r:embed="rId4" cstate="print"/>
          <a:srcRect/>
          <a:stretch>
            <a:fillRect/>
          </a:stretch>
        </p:blipFill>
        <p:spPr bwMode="auto">
          <a:xfrm>
            <a:off x="8229600" y="5650992"/>
            <a:ext cx="762000" cy="1082040"/>
          </a:xfrm>
          <a:prstGeom prst="rect">
            <a:avLst/>
          </a:prstGeom>
          <a:noFill/>
        </p:spPr>
      </p:pic>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0D7DE"/>
            </a:gs>
            <a:gs pos="30000">
              <a:schemeClr val="bg1"/>
            </a:gs>
            <a:gs pos="70000">
              <a:schemeClr val="bg1"/>
            </a:gs>
            <a:gs pos="100000">
              <a:srgbClr val="A7B9C5"/>
            </a:gs>
          </a:gsLst>
          <a:lin ang="16200000" scaled="1"/>
        </a:gradFill>
        <a:effectLst/>
      </p:bgPr>
    </p:bg>
    <p:spTree>
      <p:nvGrpSpPr>
        <p:cNvPr id="1" name=""/>
        <p:cNvGrpSpPr/>
        <p:nvPr/>
      </p:nvGrpSpPr>
      <p:grpSpPr>
        <a:xfrm>
          <a:off x="0" y="0"/>
          <a:ext cx="0" cy="0"/>
          <a:chOff x="0" y="0"/>
          <a:chExt cx="0" cy="0"/>
        </a:xfrm>
      </p:grpSpPr>
      <p:sp>
        <p:nvSpPr>
          <p:cNvPr id="8" name="Arc 7"/>
          <p:cNvSpPr/>
          <p:nvPr/>
        </p:nvSpPr>
        <p:spPr>
          <a:xfrm>
            <a:off x="-4584810" y="441434"/>
            <a:ext cx="9169620" cy="6211614"/>
          </a:xfrm>
          <a:prstGeom prst="arc">
            <a:avLst>
              <a:gd name="adj1" fmla="val 16200000"/>
              <a:gd name="adj2" fmla="val 5392005"/>
            </a:avLst>
          </a:prstGeom>
          <a:noFill/>
          <a:ln w="19050">
            <a:solidFill>
              <a:schemeClr val="bg1">
                <a:alpha val="50196"/>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c 8"/>
          <p:cNvSpPr/>
          <p:nvPr/>
        </p:nvSpPr>
        <p:spPr>
          <a:xfrm>
            <a:off x="-4562639" y="-110362"/>
            <a:ext cx="9125278" cy="6274672"/>
          </a:xfrm>
          <a:prstGeom prst="arc">
            <a:avLst>
              <a:gd name="adj1" fmla="val 16200000"/>
              <a:gd name="adj2" fmla="val 5392005"/>
            </a:avLst>
          </a:prstGeom>
          <a:noFill/>
          <a:ln w="53975">
            <a:gradFill flip="none" rotWithShape="1">
              <a:gsLst>
                <a:gs pos="0">
                  <a:schemeClr val="accent1">
                    <a:lumMod val="60000"/>
                    <a:lumOff val="40000"/>
                    <a:alpha val="23000"/>
                  </a:schemeClr>
                </a:gs>
                <a:gs pos="100000">
                  <a:srgbClr val="D0D7DE">
                    <a:alpha val="10000"/>
                  </a:srgbClr>
                </a:gs>
              </a:gsLst>
              <a:lin ang="54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TextBox 4"/>
          <p:cNvSpPr txBox="1"/>
          <p:nvPr/>
        </p:nvSpPr>
        <p:spPr>
          <a:xfrm>
            <a:off x="381000" y="304800"/>
            <a:ext cx="8458200" cy="707886"/>
          </a:xfrm>
          <a:prstGeom prst="rect">
            <a:avLst/>
          </a:prstGeom>
          <a:noFill/>
        </p:spPr>
        <p:txBody>
          <a:bodyPr wrap="square" rtlCol="0">
            <a:spAutoFit/>
          </a:bodyPr>
          <a:lstStyle/>
          <a:p>
            <a:pPr algn="ctr"/>
            <a:r>
              <a:rPr lang="en-US" sz="4000" dirty="0" smtClean="0"/>
              <a:t>School #2</a:t>
            </a:r>
            <a:endParaRPr lang="en-US" sz="4000" dirty="0"/>
          </a:p>
        </p:txBody>
      </p:sp>
      <p:sp>
        <p:nvSpPr>
          <p:cNvPr id="6" name="TextBox 5"/>
          <p:cNvSpPr txBox="1"/>
          <p:nvPr/>
        </p:nvSpPr>
        <p:spPr>
          <a:xfrm>
            <a:off x="152400" y="1295400"/>
            <a:ext cx="4191000" cy="5386090"/>
          </a:xfrm>
          <a:prstGeom prst="rect">
            <a:avLst/>
          </a:prstGeom>
          <a:noFill/>
        </p:spPr>
        <p:txBody>
          <a:bodyPr wrap="square" rtlCol="0">
            <a:spAutoFit/>
          </a:bodyPr>
          <a:lstStyle/>
          <a:p>
            <a:pPr>
              <a:lnSpc>
                <a:spcPct val="150000"/>
              </a:lnSpc>
              <a:buFont typeface="Arial" pitchFamily="34" charset="0"/>
              <a:buChar char="•"/>
            </a:pPr>
            <a:r>
              <a:rPr lang="en-US" sz="2400" dirty="0" smtClean="0"/>
              <a:t> </a:t>
            </a:r>
            <a:r>
              <a:rPr lang="en-US" sz="2400" dirty="0" smtClean="0"/>
              <a:t>Talked to </a:t>
            </a:r>
            <a:r>
              <a:rPr lang="en-US" sz="2400" dirty="0" smtClean="0"/>
              <a:t>students </a:t>
            </a:r>
            <a:r>
              <a:rPr lang="en-US" sz="2400" dirty="0" smtClean="0"/>
              <a:t>about the </a:t>
            </a:r>
          </a:p>
          <a:p>
            <a:pPr>
              <a:lnSpc>
                <a:spcPct val="150000"/>
              </a:lnSpc>
            </a:pPr>
            <a:r>
              <a:rPr lang="en-US" sz="2400" dirty="0" smtClean="0"/>
              <a:t> </a:t>
            </a:r>
            <a:r>
              <a:rPr lang="en-US" sz="2400" dirty="0" smtClean="0"/>
              <a:t>  </a:t>
            </a:r>
            <a:r>
              <a:rPr lang="en-US" sz="2400" dirty="0" smtClean="0"/>
              <a:t>importance of IAQ </a:t>
            </a:r>
          </a:p>
          <a:p>
            <a:pPr>
              <a:lnSpc>
                <a:spcPct val="150000"/>
              </a:lnSpc>
              <a:spcBef>
                <a:spcPts val="600"/>
              </a:spcBef>
              <a:buFont typeface="Arial" pitchFamily="34" charset="0"/>
              <a:buChar char="•"/>
            </a:pPr>
            <a:r>
              <a:rPr lang="en-US" sz="2400" dirty="0" smtClean="0"/>
              <a:t> </a:t>
            </a:r>
            <a:r>
              <a:rPr lang="en-US" sz="2400" dirty="0" smtClean="0"/>
              <a:t>Supervised </a:t>
            </a:r>
            <a:r>
              <a:rPr lang="en-US" sz="2400" dirty="0" smtClean="0"/>
              <a:t>students </a:t>
            </a:r>
            <a:r>
              <a:rPr lang="en-US" sz="2400" dirty="0" smtClean="0"/>
              <a:t> </a:t>
            </a:r>
          </a:p>
          <a:p>
            <a:pPr>
              <a:lnSpc>
                <a:spcPct val="150000"/>
              </a:lnSpc>
              <a:spcBef>
                <a:spcPts val="600"/>
              </a:spcBef>
            </a:pPr>
            <a:r>
              <a:rPr lang="en-US" sz="2400" dirty="0" smtClean="0"/>
              <a:t> </a:t>
            </a:r>
            <a:r>
              <a:rPr lang="en-US" sz="2400" dirty="0" smtClean="0"/>
              <a:t>  </a:t>
            </a:r>
            <a:r>
              <a:rPr lang="en-US" sz="2400" dirty="0" smtClean="0"/>
              <a:t>performing </a:t>
            </a:r>
            <a:r>
              <a:rPr lang="en-US" sz="2400" dirty="0" smtClean="0"/>
              <a:t>an IAQ      </a:t>
            </a:r>
          </a:p>
          <a:p>
            <a:pPr>
              <a:lnSpc>
                <a:spcPct val="150000"/>
              </a:lnSpc>
            </a:pPr>
            <a:r>
              <a:rPr lang="en-US" sz="2400" dirty="0" smtClean="0"/>
              <a:t>  </a:t>
            </a:r>
            <a:r>
              <a:rPr lang="en-US" sz="2400" dirty="0" smtClean="0"/>
              <a:t> assessment</a:t>
            </a:r>
            <a:endParaRPr lang="en-US" sz="2400" dirty="0" smtClean="0"/>
          </a:p>
          <a:p>
            <a:pPr>
              <a:lnSpc>
                <a:spcPct val="150000"/>
              </a:lnSpc>
              <a:spcBef>
                <a:spcPts val="600"/>
              </a:spcBef>
              <a:buFont typeface="Arial" pitchFamily="34" charset="0"/>
              <a:buChar char="•"/>
            </a:pPr>
            <a:r>
              <a:rPr lang="en-US" sz="2400" dirty="0" smtClean="0"/>
              <a:t> </a:t>
            </a:r>
            <a:r>
              <a:rPr lang="en-US" sz="2400" dirty="0" smtClean="0"/>
              <a:t>Discussed issues discovered </a:t>
            </a:r>
            <a:r>
              <a:rPr lang="en-US" sz="2400" dirty="0" smtClean="0"/>
              <a:t> </a:t>
            </a:r>
            <a:r>
              <a:rPr lang="en-US" sz="2400" dirty="0" smtClean="0"/>
              <a:t> </a:t>
            </a:r>
          </a:p>
          <a:p>
            <a:pPr>
              <a:lnSpc>
                <a:spcPct val="150000"/>
              </a:lnSpc>
              <a:spcBef>
                <a:spcPts val="600"/>
              </a:spcBef>
            </a:pPr>
            <a:r>
              <a:rPr lang="en-US" sz="2400" dirty="0" smtClean="0"/>
              <a:t> </a:t>
            </a:r>
            <a:r>
              <a:rPr lang="en-US" sz="2400" dirty="0" smtClean="0"/>
              <a:t>  during </a:t>
            </a:r>
            <a:r>
              <a:rPr lang="en-US" sz="2400" dirty="0" smtClean="0"/>
              <a:t>assessment</a:t>
            </a:r>
          </a:p>
          <a:p>
            <a:pPr>
              <a:lnSpc>
                <a:spcPct val="150000"/>
              </a:lnSpc>
              <a:buFont typeface="Arial" pitchFamily="34" charset="0"/>
              <a:buChar char="•"/>
            </a:pPr>
            <a:endParaRPr lang="en-US" sz="2400" dirty="0" smtClean="0"/>
          </a:p>
          <a:p>
            <a:pPr>
              <a:lnSpc>
                <a:spcPct val="150000"/>
              </a:lnSpc>
              <a:buFont typeface="Arial" pitchFamily="34" charset="0"/>
              <a:buChar char="•"/>
            </a:pPr>
            <a:endParaRPr lang="en-US" sz="2400" dirty="0" smtClean="0"/>
          </a:p>
        </p:txBody>
      </p:sp>
      <p:pic>
        <p:nvPicPr>
          <p:cNvPr id="7" name="Picture 6" descr="IMG_0055.jpg"/>
          <p:cNvPicPr>
            <a:picLocks noChangeAspect="1"/>
          </p:cNvPicPr>
          <p:nvPr/>
        </p:nvPicPr>
        <p:blipFill>
          <a:blip r:embed="rId3" cstate="print"/>
          <a:stretch>
            <a:fillRect/>
          </a:stretch>
        </p:blipFill>
        <p:spPr>
          <a:xfrm>
            <a:off x="4419600" y="1219200"/>
            <a:ext cx="4470400" cy="3352800"/>
          </a:xfrm>
          <a:prstGeom prst="rect">
            <a:avLst/>
          </a:prstGeom>
        </p:spPr>
      </p:pic>
      <p:pic>
        <p:nvPicPr>
          <p:cNvPr id="10" name="Picture 2" descr="http://spacegrant.arizona.edu/gallery/var/albums/Logos/azsgc_white_lg.jpg"/>
          <p:cNvPicPr>
            <a:picLocks noChangeAspect="1" noChangeArrowheads="1"/>
          </p:cNvPicPr>
          <p:nvPr/>
        </p:nvPicPr>
        <p:blipFill>
          <a:blip r:embed="rId4" cstate="print"/>
          <a:srcRect/>
          <a:stretch>
            <a:fillRect/>
          </a:stretch>
        </p:blipFill>
        <p:spPr bwMode="auto">
          <a:xfrm>
            <a:off x="8229600" y="5650992"/>
            <a:ext cx="762000" cy="1082040"/>
          </a:xfrm>
          <a:prstGeom prst="rect">
            <a:avLst/>
          </a:prstGeom>
          <a:noFill/>
        </p:spPr>
      </p:pic>
      <p:sp>
        <p:nvSpPr>
          <p:cNvPr id="11" name="TextBox 10"/>
          <p:cNvSpPr txBox="1"/>
          <p:nvPr/>
        </p:nvSpPr>
        <p:spPr>
          <a:xfrm>
            <a:off x="4495800" y="4648200"/>
            <a:ext cx="4343400" cy="338554"/>
          </a:xfrm>
          <a:prstGeom prst="rect">
            <a:avLst/>
          </a:prstGeom>
          <a:noFill/>
        </p:spPr>
        <p:txBody>
          <a:bodyPr wrap="square" rtlCol="0">
            <a:spAutoFit/>
          </a:bodyPr>
          <a:lstStyle/>
          <a:p>
            <a:r>
              <a:rPr lang="en-US" sz="1600" dirty="0" smtClean="0"/>
              <a:t>7</a:t>
            </a:r>
            <a:r>
              <a:rPr lang="en-US" sz="1600" baseline="30000" dirty="0" smtClean="0"/>
              <a:t>th</a:t>
            </a:r>
            <a:r>
              <a:rPr lang="en-US" sz="1600" dirty="0" smtClean="0"/>
              <a:t> grade students </a:t>
            </a:r>
            <a:r>
              <a:rPr lang="en-US" sz="1600" dirty="0" err="1" smtClean="0"/>
              <a:t>Mikayla</a:t>
            </a:r>
            <a:r>
              <a:rPr lang="en-US" sz="1600" dirty="0" smtClean="0"/>
              <a:t> &amp; Miranda</a:t>
            </a:r>
            <a:endParaRPr lang="en-US" sz="1600" dirty="0"/>
          </a:p>
        </p:txBody>
      </p:sp>
    </p:spTree>
    <p:extLst>
      <p:ext uri="{BB962C8B-B14F-4D97-AF65-F5344CB8AC3E}">
        <p14:creationId xmlns="" xmlns:p14="http://schemas.microsoft.com/office/powerpoint/2010/main" val="323394100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10201164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173DFB-509B-4173-92C0-16EA9752C0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TS102011642</Template>
  <TotalTime>0</TotalTime>
  <Words>15539</Words>
  <Application>Microsoft Office PowerPoint</Application>
  <PresentationFormat>On-screen Show (4:3)</PresentationFormat>
  <Paragraphs>905</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TS102011642</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2012-03-06T20:07:12Z</dcterms:created>
  <dcterms:modified xsi:type="dcterms:W3CDTF">2012-04-12T06:37:32Z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TC020116429991</vt:lpwstr>
  </property>
</Properties>
</file>